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017" r:id="rId1"/>
  </p:sldMasterIdLst>
  <p:sldIdLst>
    <p:sldId id="256" r:id="rId2"/>
    <p:sldId id="284" r:id="rId3"/>
    <p:sldId id="293" r:id="rId4"/>
    <p:sldId id="259" r:id="rId5"/>
    <p:sldId id="260" r:id="rId6"/>
    <p:sldId id="261" r:id="rId7"/>
    <p:sldId id="279" r:id="rId8"/>
    <p:sldId id="287" r:id="rId9"/>
    <p:sldId id="262" r:id="rId10"/>
    <p:sldId id="263" r:id="rId11"/>
    <p:sldId id="264" r:id="rId12"/>
    <p:sldId id="265" r:id="rId13"/>
    <p:sldId id="298" r:id="rId14"/>
    <p:sldId id="296" r:id="rId15"/>
    <p:sldId id="290" r:id="rId16"/>
    <p:sldId id="291" r:id="rId17"/>
    <p:sldId id="278" r:id="rId18"/>
    <p:sldId id="268" r:id="rId19"/>
    <p:sldId id="280" r:id="rId20"/>
    <p:sldId id="270" r:id="rId21"/>
    <p:sldId id="269" r:id="rId22"/>
    <p:sldId id="281" r:id="rId23"/>
    <p:sldId id="271" r:id="rId24"/>
    <p:sldId id="283" r:id="rId25"/>
    <p:sldId id="272" r:id="rId26"/>
    <p:sldId id="295" r:id="rId27"/>
    <p:sldId id="292" r:id="rId28"/>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82" d="100"/>
          <a:sy n="82" d="100"/>
        </p:scale>
        <p:origin x="72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DBF9305-A1F7-DEE3-6B39-CB0E28D51A23}"/>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3E0F3F7E-D68B-3EBC-9288-03DE5F26CB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754DD41A-898B-5E61-83C0-E0E4ED06EDF1}"/>
              </a:ext>
            </a:extLst>
          </p:cNvPr>
          <p:cNvSpPr>
            <a:spLocks noGrp="1"/>
          </p:cNvSpPr>
          <p:nvPr>
            <p:ph type="dt" sz="half" idx="10"/>
          </p:nvPr>
        </p:nvSpPr>
        <p:spPr/>
        <p:txBody>
          <a:bodyPr/>
          <a:lstStyle/>
          <a:p>
            <a:fld id="{6AD6EE87-EBD5-4F12-A48A-63ACA297AC8F}" type="datetimeFigureOut">
              <a:rPr lang="en-US" smtClean="0"/>
              <a:pPr/>
              <a:t>1/27/2026</a:t>
            </a:fld>
            <a:endParaRPr lang="en-US" dirty="0"/>
          </a:p>
        </p:txBody>
      </p:sp>
      <p:sp>
        <p:nvSpPr>
          <p:cNvPr id="5" name="Zástupný symbol pro zápatí 4">
            <a:extLst>
              <a:ext uri="{FF2B5EF4-FFF2-40B4-BE49-F238E27FC236}">
                <a16:creationId xmlns:a16="http://schemas.microsoft.com/office/drawing/2014/main" id="{B30B9146-4A03-45C6-AA65-578E06738F49}"/>
              </a:ext>
            </a:extLst>
          </p:cNvPr>
          <p:cNvSpPr>
            <a:spLocks noGrp="1"/>
          </p:cNvSpPr>
          <p:nvPr>
            <p:ph type="ftr" sz="quarter" idx="11"/>
          </p:nvPr>
        </p:nvSpPr>
        <p:spPr/>
        <p:txBody>
          <a:bodyPr/>
          <a:lstStyle/>
          <a:p>
            <a:endParaRPr lang="en-US" dirty="0"/>
          </a:p>
        </p:txBody>
      </p:sp>
      <p:sp>
        <p:nvSpPr>
          <p:cNvPr id="6" name="Zástupný symbol pro číslo snímku 5">
            <a:extLst>
              <a:ext uri="{FF2B5EF4-FFF2-40B4-BE49-F238E27FC236}">
                <a16:creationId xmlns:a16="http://schemas.microsoft.com/office/drawing/2014/main" id="{732EC2CA-34A7-146C-C20E-DDCA00038C48}"/>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60759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D59645-63D1-CDEF-3A1B-4E8B05A5BBC4}"/>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AD186EA7-1977-ED15-B341-6AA5C0D98D1E}"/>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A5FC67E5-7C5E-7B23-C265-2D605BD45B2D}"/>
              </a:ext>
            </a:extLst>
          </p:cNvPr>
          <p:cNvSpPr>
            <a:spLocks noGrp="1"/>
          </p:cNvSpPr>
          <p:nvPr>
            <p:ph type="dt" sz="half" idx="10"/>
          </p:nvPr>
        </p:nvSpPr>
        <p:spPr/>
        <p:txBody>
          <a:bodyPr/>
          <a:lstStyle/>
          <a:p>
            <a:fld id="{90298CD5-6C1E-4009-B41F-6DF62E31D3BE}" type="datetimeFigureOut">
              <a:rPr lang="en-US" smtClean="0"/>
              <a:pPr/>
              <a:t>1/27/2026</a:t>
            </a:fld>
            <a:endParaRPr lang="en-US" dirty="0"/>
          </a:p>
        </p:txBody>
      </p:sp>
      <p:sp>
        <p:nvSpPr>
          <p:cNvPr id="5" name="Zástupný symbol pro zápatí 4">
            <a:extLst>
              <a:ext uri="{FF2B5EF4-FFF2-40B4-BE49-F238E27FC236}">
                <a16:creationId xmlns:a16="http://schemas.microsoft.com/office/drawing/2014/main" id="{C3ED26D2-E401-4803-F073-A78A7D5DFDB5}"/>
              </a:ext>
            </a:extLst>
          </p:cNvPr>
          <p:cNvSpPr>
            <a:spLocks noGrp="1"/>
          </p:cNvSpPr>
          <p:nvPr>
            <p:ph type="ftr" sz="quarter" idx="11"/>
          </p:nvPr>
        </p:nvSpPr>
        <p:spPr/>
        <p:txBody>
          <a:bodyPr/>
          <a:lstStyle/>
          <a:p>
            <a:endParaRPr lang="en-US" dirty="0"/>
          </a:p>
        </p:txBody>
      </p:sp>
      <p:sp>
        <p:nvSpPr>
          <p:cNvPr id="6" name="Zástupný symbol pro číslo snímku 5">
            <a:extLst>
              <a:ext uri="{FF2B5EF4-FFF2-40B4-BE49-F238E27FC236}">
                <a16:creationId xmlns:a16="http://schemas.microsoft.com/office/drawing/2014/main" id="{2D075345-B164-C5BF-613A-008A710C4534}"/>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85195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551E221D-4AEC-F278-7EE0-EDE991B8FBF6}"/>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0C5A4176-48D1-7293-CBD9-54BBD7471B91}"/>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D7769C9B-E35D-4A2A-3C3E-2D8FB7029770}"/>
              </a:ext>
            </a:extLst>
          </p:cNvPr>
          <p:cNvSpPr>
            <a:spLocks noGrp="1"/>
          </p:cNvSpPr>
          <p:nvPr>
            <p:ph type="dt" sz="half" idx="10"/>
          </p:nvPr>
        </p:nvSpPr>
        <p:spPr/>
        <p:txBody>
          <a:bodyPr/>
          <a:lstStyle/>
          <a:p>
            <a:fld id="{90298CD5-6C1E-4009-B41F-6DF62E31D3BE}" type="datetimeFigureOut">
              <a:rPr lang="en-US" smtClean="0"/>
              <a:pPr/>
              <a:t>1/27/2026</a:t>
            </a:fld>
            <a:endParaRPr lang="en-US" dirty="0"/>
          </a:p>
        </p:txBody>
      </p:sp>
      <p:sp>
        <p:nvSpPr>
          <p:cNvPr id="5" name="Zástupný symbol pro zápatí 4">
            <a:extLst>
              <a:ext uri="{FF2B5EF4-FFF2-40B4-BE49-F238E27FC236}">
                <a16:creationId xmlns:a16="http://schemas.microsoft.com/office/drawing/2014/main" id="{05D7485B-CAC3-783B-75AA-7D5B30035B85}"/>
              </a:ext>
            </a:extLst>
          </p:cNvPr>
          <p:cNvSpPr>
            <a:spLocks noGrp="1"/>
          </p:cNvSpPr>
          <p:nvPr>
            <p:ph type="ftr" sz="quarter" idx="11"/>
          </p:nvPr>
        </p:nvSpPr>
        <p:spPr/>
        <p:txBody>
          <a:bodyPr/>
          <a:lstStyle/>
          <a:p>
            <a:endParaRPr lang="en-US" dirty="0"/>
          </a:p>
        </p:txBody>
      </p:sp>
      <p:sp>
        <p:nvSpPr>
          <p:cNvPr id="6" name="Zástupný symbol pro číslo snímku 5">
            <a:extLst>
              <a:ext uri="{FF2B5EF4-FFF2-40B4-BE49-F238E27FC236}">
                <a16:creationId xmlns:a16="http://schemas.microsoft.com/office/drawing/2014/main" id="{6EE9D89A-4258-2A4A-9CBD-57DBD8BD187B}"/>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79266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400EE7C-0FBB-054B-D6D8-A931E01B7F72}"/>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3D8AEAC9-BD0D-A832-B64B-E3AA8A7F233C}"/>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1E80D1DF-D3DB-9AB1-764B-75D4B75CDD9D}"/>
              </a:ext>
            </a:extLst>
          </p:cNvPr>
          <p:cNvSpPr>
            <a:spLocks noGrp="1"/>
          </p:cNvSpPr>
          <p:nvPr>
            <p:ph type="dt" sz="half" idx="10"/>
          </p:nvPr>
        </p:nvSpPr>
        <p:spPr/>
        <p:txBody>
          <a:bodyPr/>
          <a:lstStyle/>
          <a:p>
            <a:fld id="{90298CD5-6C1E-4009-B41F-6DF62E31D3BE}" type="datetimeFigureOut">
              <a:rPr lang="en-US" smtClean="0"/>
              <a:pPr/>
              <a:t>1/27/2026</a:t>
            </a:fld>
            <a:endParaRPr lang="en-US" dirty="0"/>
          </a:p>
        </p:txBody>
      </p:sp>
      <p:sp>
        <p:nvSpPr>
          <p:cNvPr id="5" name="Zástupný symbol pro zápatí 4">
            <a:extLst>
              <a:ext uri="{FF2B5EF4-FFF2-40B4-BE49-F238E27FC236}">
                <a16:creationId xmlns:a16="http://schemas.microsoft.com/office/drawing/2014/main" id="{3E405CC2-0C66-1477-40B1-9FEF714A9782}"/>
              </a:ext>
            </a:extLst>
          </p:cNvPr>
          <p:cNvSpPr>
            <a:spLocks noGrp="1"/>
          </p:cNvSpPr>
          <p:nvPr>
            <p:ph type="ftr" sz="quarter" idx="11"/>
          </p:nvPr>
        </p:nvSpPr>
        <p:spPr/>
        <p:txBody>
          <a:bodyPr/>
          <a:lstStyle/>
          <a:p>
            <a:endParaRPr lang="en-US" dirty="0"/>
          </a:p>
        </p:txBody>
      </p:sp>
      <p:sp>
        <p:nvSpPr>
          <p:cNvPr id="6" name="Zástupný symbol pro číslo snímku 5">
            <a:extLst>
              <a:ext uri="{FF2B5EF4-FFF2-40B4-BE49-F238E27FC236}">
                <a16:creationId xmlns:a16="http://schemas.microsoft.com/office/drawing/2014/main" id="{150CE90B-4E65-82F8-2C75-CAF4E19557D3}"/>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67429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5F48CE-9387-25FF-3F22-1323065639BB}"/>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691B3D16-6D4C-5AEE-83F7-F079D66E54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533E93D8-C888-CE2F-8F8C-721658F4066A}"/>
              </a:ext>
            </a:extLst>
          </p:cNvPr>
          <p:cNvSpPr>
            <a:spLocks noGrp="1"/>
          </p:cNvSpPr>
          <p:nvPr>
            <p:ph type="dt" sz="half" idx="10"/>
          </p:nvPr>
        </p:nvSpPr>
        <p:spPr/>
        <p:txBody>
          <a:bodyPr/>
          <a:lstStyle/>
          <a:p>
            <a:fld id="{5A61015F-7CC6-4D0A-9D87-873EA4C304CC}" type="datetimeFigureOut">
              <a:rPr lang="en-US" smtClean="0"/>
              <a:pPr/>
              <a:t>1/27/2026</a:t>
            </a:fld>
            <a:endParaRPr lang="en-US" dirty="0"/>
          </a:p>
        </p:txBody>
      </p:sp>
      <p:sp>
        <p:nvSpPr>
          <p:cNvPr id="5" name="Zástupný symbol pro zápatí 4">
            <a:extLst>
              <a:ext uri="{FF2B5EF4-FFF2-40B4-BE49-F238E27FC236}">
                <a16:creationId xmlns:a16="http://schemas.microsoft.com/office/drawing/2014/main" id="{1A569E7A-335C-7AA8-3648-E2996F6260C6}"/>
              </a:ext>
            </a:extLst>
          </p:cNvPr>
          <p:cNvSpPr>
            <a:spLocks noGrp="1"/>
          </p:cNvSpPr>
          <p:nvPr>
            <p:ph type="ftr" sz="quarter" idx="11"/>
          </p:nvPr>
        </p:nvSpPr>
        <p:spPr/>
        <p:txBody>
          <a:bodyPr/>
          <a:lstStyle/>
          <a:p>
            <a:endParaRPr lang="en-US" dirty="0"/>
          </a:p>
        </p:txBody>
      </p:sp>
      <p:sp>
        <p:nvSpPr>
          <p:cNvPr id="6" name="Zástupný symbol pro číslo snímku 5">
            <a:extLst>
              <a:ext uri="{FF2B5EF4-FFF2-40B4-BE49-F238E27FC236}">
                <a16:creationId xmlns:a16="http://schemas.microsoft.com/office/drawing/2014/main" id="{DDBA4E7B-9225-93B8-8A2D-1D56BAEE530D}"/>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12127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3CE828-E2E0-74CC-597A-6A4B6453E9FE}"/>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D90F1FBA-6AA4-836C-988C-02F1F0F2B7D6}"/>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432EECEA-BBA5-0C13-F63B-4C84F212564F}"/>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D14D18F5-5F1D-798D-020A-C545FB16D4A7}"/>
              </a:ext>
            </a:extLst>
          </p:cNvPr>
          <p:cNvSpPr>
            <a:spLocks noGrp="1"/>
          </p:cNvSpPr>
          <p:nvPr>
            <p:ph type="dt" sz="half" idx="10"/>
          </p:nvPr>
        </p:nvSpPr>
        <p:spPr/>
        <p:txBody>
          <a:bodyPr/>
          <a:lstStyle/>
          <a:p>
            <a:fld id="{90298CD5-6C1E-4009-B41F-6DF62E31D3BE}" type="datetimeFigureOut">
              <a:rPr lang="en-US" smtClean="0"/>
              <a:pPr/>
              <a:t>1/27/2026</a:t>
            </a:fld>
            <a:endParaRPr lang="en-US" dirty="0"/>
          </a:p>
        </p:txBody>
      </p:sp>
      <p:sp>
        <p:nvSpPr>
          <p:cNvPr id="6" name="Zástupný symbol pro zápatí 5">
            <a:extLst>
              <a:ext uri="{FF2B5EF4-FFF2-40B4-BE49-F238E27FC236}">
                <a16:creationId xmlns:a16="http://schemas.microsoft.com/office/drawing/2014/main" id="{A1D8BC7F-00F5-3BEF-0D54-3C8FE5D3EC11}"/>
              </a:ext>
            </a:extLst>
          </p:cNvPr>
          <p:cNvSpPr>
            <a:spLocks noGrp="1"/>
          </p:cNvSpPr>
          <p:nvPr>
            <p:ph type="ftr" sz="quarter" idx="11"/>
          </p:nvPr>
        </p:nvSpPr>
        <p:spPr/>
        <p:txBody>
          <a:bodyPr/>
          <a:lstStyle/>
          <a:p>
            <a:endParaRPr lang="en-US" dirty="0"/>
          </a:p>
        </p:txBody>
      </p:sp>
      <p:sp>
        <p:nvSpPr>
          <p:cNvPr id="7" name="Zástupný symbol pro číslo snímku 6">
            <a:extLst>
              <a:ext uri="{FF2B5EF4-FFF2-40B4-BE49-F238E27FC236}">
                <a16:creationId xmlns:a16="http://schemas.microsoft.com/office/drawing/2014/main" id="{EEF2AFDC-FE9A-81C9-23FF-4B6FE051AA7E}"/>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76554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A12687-8131-C090-F7CB-150BA453EE85}"/>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E4A96C09-758B-785A-6A5B-882DFBB6E4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7F65A8DB-31B7-0FC3-9D72-BF28A4B8558B}"/>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E20EF8D2-2A04-38A9-A8FF-914CA01753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81A5786F-C8AA-902B-7231-491411D86E94}"/>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FFDF9029-5E9C-D502-1C73-6B59EF18AA39}"/>
              </a:ext>
            </a:extLst>
          </p:cNvPr>
          <p:cNvSpPr>
            <a:spLocks noGrp="1"/>
          </p:cNvSpPr>
          <p:nvPr>
            <p:ph type="dt" sz="half" idx="10"/>
          </p:nvPr>
        </p:nvSpPr>
        <p:spPr/>
        <p:txBody>
          <a:bodyPr/>
          <a:lstStyle/>
          <a:p>
            <a:fld id="{90298CD5-6C1E-4009-B41F-6DF62E31D3BE}" type="datetimeFigureOut">
              <a:rPr lang="en-US" smtClean="0"/>
              <a:pPr/>
              <a:t>1/27/2026</a:t>
            </a:fld>
            <a:endParaRPr lang="en-US" dirty="0"/>
          </a:p>
        </p:txBody>
      </p:sp>
      <p:sp>
        <p:nvSpPr>
          <p:cNvPr id="8" name="Zástupný symbol pro zápatí 7">
            <a:extLst>
              <a:ext uri="{FF2B5EF4-FFF2-40B4-BE49-F238E27FC236}">
                <a16:creationId xmlns:a16="http://schemas.microsoft.com/office/drawing/2014/main" id="{294E93AA-9F34-1166-C56A-109B706DB61D}"/>
              </a:ext>
            </a:extLst>
          </p:cNvPr>
          <p:cNvSpPr>
            <a:spLocks noGrp="1"/>
          </p:cNvSpPr>
          <p:nvPr>
            <p:ph type="ftr" sz="quarter" idx="11"/>
          </p:nvPr>
        </p:nvSpPr>
        <p:spPr/>
        <p:txBody>
          <a:bodyPr/>
          <a:lstStyle/>
          <a:p>
            <a:endParaRPr lang="en-US" dirty="0"/>
          </a:p>
        </p:txBody>
      </p:sp>
      <p:sp>
        <p:nvSpPr>
          <p:cNvPr id="9" name="Zástupný symbol pro číslo snímku 8">
            <a:extLst>
              <a:ext uri="{FF2B5EF4-FFF2-40B4-BE49-F238E27FC236}">
                <a16:creationId xmlns:a16="http://schemas.microsoft.com/office/drawing/2014/main" id="{F9B019B4-57DC-0A81-A293-4E457B38E636}"/>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130940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7B128C1-0CBF-C74B-2BC3-8D82BC4E0E12}"/>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9B006C5A-1636-D24C-DAE2-392D64A3EAA6}"/>
              </a:ext>
            </a:extLst>
          </p:cNvPr>
          <p:cNvSpPr>
            <a:spLocks noGrp="1"/>
          </p:cNvSpPr>
          <p:nvPr>
            <p:ph type="dt" sz="half" idx="10"/>
          </p:nvPr>
        </p:nvSpPr>
        <p:spPr/>
        <p:txBody>
          <a:bodyPr/>
          <a:lstStyle/>
          <a:p>
            <a:fld id="{67EF4D4C-5367-4C26-9E2B-D8088D7FCA81}" type="datetimeFigureOut">
              <a:rPr lang="en-US" smtClean="0"/>
              <a:pPr/>
              <a:t>1/27/2026</a:t>
            </a:fld>
            <a:endParaRPr lang="en-US" dirty="0"/>
          </a:p>
        </p:txBody>
      </p:sp>
      <p:sp>
        <p:nvSpPr>
          <p:cNvPr id="4" name="Zástupný symbol pro zápatí 3">
            <a:extLst>
              <a:ext uri="{FF2B5EF4-FFF2-40B4-BE49-F238E27FC236}">
                <a16:creationId xmlns:a16="http://schemas.microsoft.com/office/drawing/2014/main" id="{C0FCC526-E06D-5881-6474-302DAE157E1F}"/>
              </a:ext>
            </a:extLst>
          </p:cNvPr>
          <p:cNvSpPr>
            <a:spLocks noGrp="1"/>
          </p:cNvSpPr>
          <p:nvPr>
            <p:ph type="ftr" sz="quarter" idx="11"/>
          </p:nvPr>
        </p:nvSpPr>
        <p:spPr/>
        <p:txBody>
          <a:bodyPr/>
          <a:lstStyle/>
          <a:p>
            <a:endParaRPr lang="en-US" dirty="0"/>
          </a:p>
        </p:txBody>
      </p:sp>
      <p:sp>
        <p:nvSpPr>
          <p:cNvPr id="5" name="Zástupný symbol pro číslo snímku 4">
            <a:extLst>
              <a:ext uri="{FF2B5EF4-FFF2-40B4-BE49-F238E27FC236}">
                <a16:creationId xmlns:a16="http://schemas.microsoft.com/office/drawing/2014/main" id="{608FB656-A918-6E21-579E-489DA62C3914}"/>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66006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253C67C0-1C3B-0D3C-96B8-16204470EC5B}"/>
              </a:ext>
            </a:extLst>
          </p:cNvPr>
          <p:cNvSpPr>
            <a:spLocks noGrp="1"/>
          </p:cNvSpPr>
          <p:nvPr>
            <p:ph type="dt" sz="half" idx="10"/>
          </p:nvPr>
        </p:nvSpPr>
        <p:spPr/>
        <p:txBody>
          <a:bodyPr/>
          <a:lstStyle/>
          <a:p>
            <a:fld id="{56E91E96-98B0-4413-9547-46F3504108EF}" type="datetimeFigureOut">
              <a:rPr lang="en-US" smtClean="0"/>
              <a:pPr/>
              <a:t>1/27/2026</a:t>
            </a:fld>
            <a:endParaRPr lang="en-US" dirty="0"/>
          </a:p>
        </p:txBody>
      </p:sp>
      <p:sp>
        <p:nvSpPr>
          <p:cNvPr id="3" name="Zástupný symbol pro zápatí 2">
            <a:extLst>
              <a:ext uri="{FF2B5EF4-FFF2-40B4-BE49-F238E27FC236}">
                <a16:creationId xmlns:a16="http://schemas.microsoft.com/office/drawing/2014/main" id="{336CB232-9979-0D0F-4484-395D3CCC4179}"/>
              </a:ext>
            </a:extLst>
          </p:cNvPr>
          <p:cNvSpPr>
            <a:spLocks noGrp="1"/>
          </p:cNvSpPr>
          <p:nvPr>
            <p:ph type="ftr" sz="quarter" idx="11"/>
          </p:nvPr>
        </p:nvSpPr>
        <p:spPr/>
        <p:txBody>
          <a:bodyPr/>
          <a:lstStyle/>
          <a:p>
            <a:endParaRPr lang="en-US" dirty="0"/>
          </a:p>
        </p:txBody>
      </p:sp>
      <p:sp>
        <p:nvSpPr>
          <p:cNvPr id="4" name="Zástupný symbol pro číslo snímku 3">
            <a:extLst>
              <a:ext uri="{FF2B5EF4-FFF2-40B4-BE49-F238E27FC236}">
                <a16:creationId xmlns:a16="http://schemas.microsoft.com/office/drawing/2014/main" id="{4E0224A5-9C3C-571A-D090-0C2A39450B8F}"/>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13314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F593F0-4006-D4B2-CF29-171CBF65ED73}"/>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9F682F53-F14B-9BC7-9199-4E76763FAE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7E589DD2-A0C9-486F-F01A-EEE9D38620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061D6504-3F5E-9816-0E26-56FB070E5711}"/>
              </a:ext>
            </a:extLst>
          </p:cNvPr>
          <p:cNvSpPr>
            <a:spLocks noGrp="1"/>
          </p:cNvSpPr>
          <p:nvPr>
            <p:ph type="dt" sz="half" idx="10"/>
          </p:nvPr>
        </p:nvSpPr>
        <p:spPr/>
        <p:txBody>
          <a:bodyPr/>
          <a:lstStyle/>
          <a:p>
            <a:fld id="{90298CD5-6C1E-4009-B41F-6DF62E31D3BE}" type="datetimeFigureOut">
              <a:rPr lang="en-US" smtClean="0"/>
              <a:pPr/>
              <a:t>1/27/2026</a:t>
            </a:fld>
            <a:endParaRPr lang="en-US" dirty="0"/>
          </a:p>
        </p:txBody>
      </p:sp>
      <p:sp>
        <p:nvSpPr>
          <p:cNvPr id="6" name="Zástupný symbol pro zápatí 5">
            <a:extLst>
              <a:ext uri="{FF2B5EF4-FFF2-40B4-BE49-F238E27FC236}">
                <a16:creationId xmlns:a16="http://schemas.microsoft.com/office/drawing/2014/main" id="{DE70B716-C490-70BA-2AD2-6C58F36D4E00}"/>
              </a:ext>
            </a:extLst>
          </p:cNvPr>
          <p:cNvSpPr>
            <a:spLocks noGrp="1"/>
          </p:cNvSpPr>
          <p:nvPr>
            <p:ph type="ftr" sz="quarter" idx="11"/>
          </p:nvPr>
        </p:nvSpPr>
        <p:spPr/>
        <p:txBody>
          <a:bodyPr/>
          <a:lstStyle/>
          <a:p>
            <a:endParaRPr lang="en-US" dirty="0"/>
          </a:p>
        </p:txBody>
      </p:sp>
      <p:sp>
        <p:nvSpPr>
          <p:cNvPr id="7" name="Zástupný symbol pro číslo snímku 6">
            <a:extLst>
              <a:ext uri="{FF2B5EF4-FFF2-40B4-BE49-F238E27FC236}">
                <a16:creationId xmlns:a16="http://schemas.microsoft.com/office/drawing/2014/main" id="{4BD28545-E45F-F635-C31D-A87E828F85FB}"/>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95563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0CECD6-E5FE-9158-9A5C-DE34AB099392}"/>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6D70034C-7EE4-FF49-BBD0-2A12549B6B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A30172C9-D285-4B08-3BDB-222EA2D9B3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453C8BA1-18C6-287B-4ABF-E495DEEDF8A4}"/>
              </a:ext>
            </a:extLst>
          </p:cNvPr>
          <p:cNvSpPr>
            <a:spLocks noGrp="1"/>
          </p:cNvSpPr>
          <p:nvPr>
            <p:ph type="dt" sz="half" idx="10"/>
          </p:nvPr>
        </p:nvSpPr>
        <p:spPr/>
        <p:txBody>
          <a:bodyPr/>
          <a:lstStyle/>
          <a:p>
            <a:fld id="{90298CD5-6C1E-4009-B41F-6DF62E31D3BE}" type="datetimeFigureOut">
              <a:rPr lang="en-US" smtClean="0"/>
              <a:pPr/>
              <a:t>1/27/2026</a:t>
            </a:fld>
            <a:endParaRPr lang="en-US" dirty="0"/>
          </a:p>
        </p:txBody>
      </p:sp>
      <p:sp>
        <p:nvSpPr>
          <p:cNvPr id="6" name="Zástupný symbol pro zápatí 5">
            <a:extLst>
              <a:ext uri="{FF2B5EF4-FFF2-40B4-BE49-F238E27FC236}">
                <a16:creationId xmlns:a16="http://schemas.microsoft.com/office/drawing/2014/main" id="{E05A1523-9F96-8B7A-A11C-7685C01E7BA7}"/>
              </a:ext>
            </a:extLst>
          </p:cNvPr>
          <p:cNvSpPr>
            <a:spLocks noGrp="1"/>
          </p:cNvSpPr>
          <p:nvPr>
            <p:ph type="ftr" sz="quarter" idx="11"/>
          </p:nvPr>
        </p:nvSpPr>
        <p:spPr/>
        <p:txBody>
          <a:bodyPr/>
          <a:lstStyle/>
          <a:p>
            <a:endParaRPr lang="en-US" dirty="0"/>
          </a:p>
        </p:txBody>
      </p:sp>
      <p:sp>
        <p:nvSpPr>
          <p:cNvPr id="7" name="Zástupný symbol pro číslo snímku 6">
            <a:extLst>
              <a:ext uri="{FF2B5EF4-FFF2-40B4-BE49-F238E27FC236}">
                <a16:creationId xmlns:a16="http://schemas.microsoft.com/office/drawing/2014/main" id="{C393530D-2D33-4723-230A-7983F2E3EAF4}"/>
              </a:ext>
            </a:extLst>
          </p:cNvPr>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01567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64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3FB84AC6-7A19-B05F-B8FB-D9D77DD16B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C10CE666-BE16-B08D-86C0-3B031E1846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97D84BC-8928-32DC-1B73-4442785E24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298CD5-6C1E-4009-B41F-6DF62E31D3BE}" type="datetimeFigureOut">
              <a:rPr lang="en-US" smtClean="0"/>
              <a:pPr/>
              <a:t>1/27/2026</a:t>
            </a:fld>
            <a:endParaRPr lang="en-US" dirty="0"/>
          </a:p>
        </p:txBody>
      </p:sp>
      <p:sp>
        <p:nvSpPr>
          <p:cNvPr id="5" name="Zástupný symbol pro zápatí 4">
            <a:extLst>
              <a:ext uri="{FF2B5EF4-FFF2-40B4-BE49-F238E27FC236}">
                <a16:creationId xmlns:a16="http://schemas.microsoft.com/office/drawing/2014/main" id="{EF4E8E1B-5204-CBE4-E9A7-E8399FD132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Zástupný symbol pro číslo snímku 5">
            <a:extLst>
              <a:ext uri="{FF2B5EF4-FFF2-40B4-BE49-F238E27FC236}">
                <a16:creationId xmlns:a16="http://schemas.microsoft.com/office/drawing/2014/main" id="{EE3CAF8F-5010-1E90-33B0-D2DB932696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19444377"/>
      </p:ext>
    </p:extLst>
  </p:cSld>
  <p:clrMap bg1="lt1" tx1="dk1" bg2="lt2" tx2="dk2" accent1="accent1" accent2="accent2" accent3="accent3" accent4="accent4" accent5="accent5" accent6="accent6" hlink="hlink" folHlink="folHlink"/>
  <p:sldLayoutIdLst>
    <p:sldLayoutId id="2147484018" r:id="rId1"/>
    <p:sldLayoutId id="2147484019" r:id="rId2"/>
    <p:sldLayoutId id="2147484020" r:id="rId3"/>
    <p:sldLayoutId id="2147484021" r:id="rId4"/>
    <p:sldLayoutId id="2147484022" r:id="rId5"/>
    <p:sldLayoutId id="2147484023" r:id="rId6"/>
    <p:sldLayoutId id="2147484024" r:id="rId7"/>
    <p:sldLayoutId id="2147484025" r:id="rId8"/>
    <p:sldLayoutId id="2147484026" r:id="rId9"/>
    <p:sldLayoutId id="2147484027" r:id="rId10"/>
    <p:sldLayoutId id="214748402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identitaobcana.cz/" TargetMode="External"/><Relationship Id="rId2" Type="http://schemas.openxmlformats.org/officeDocument/2006/relationships/hyperlink" Target="http://www.prihlaskynastredni.cz/" TargetMode="External"/><Relationship Id="rId1" Type="http://schemas.openxmlformats.org/officeDocument/2006/relationships/slideLayout" Target="../slideLayouts/slideLayout2.xml"/><Relationship Id="rId5" Type="http://schemas.openxmlformats.org/officeDocument/2006/relationships/hyperlink" Target="http://www.dipsy.cz/" TargetMode="External"/><Relationship Id="rId4" Type="http://schemas.openxmlformats.org/officeDocument/2006/relationships/hyperlink" Target="https://info.identitaobcana.cz/idp/"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prijimacky.cermat.cz/menu/jednotna-prijimaci-zkousk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32816D-52C3-419B-9879-127530C37001}"/>
              </a:ext>
            </a:extLst>
          </p:cNvPr>
          <p:cNvSpPr>
            <a:spLocks noGrp="1"/>
          </p:cNvSpPr>
          <p:nvPr>
            <p:ph type="ctrTitle"/>
          </p:nvPr>
        </p:nvSpPr>
        <p:spPr>
          <a:xfrm>
            <a:off x="668867" y="1882020"/>
            <a:ext cx="7766936" cy="1646302"/>
          </a:xfrm>
        </p:spPr>
        <p:txBody>
          <a:bodyPr>
            <a:normAutofit/>
          </a:bodyPr>
          <a:lstStyle/>
          <a:p>
            <a:r>
              <a:rPr lang="cs-CZ" sz="6000" b="1" dirty="0">
                <a:solidFill>
                  <a:schemeClr val="accent5">
                    <a:lumMod val="50000"/>
                  </a:schemeClr>
                </a:solidFill>
              </a:rPr>
              <a:t>PŘIJÍMACÍ ŘÍZENÍ NA SŠ</a:t>
            </a:r>
          </a:p>
        </p:txBody>
      </p:sp>
      <p:sp>
        <p:nvSpPr>
          <p:cNvPr id="3" name="Podnadpis 2">
            <a:extLst>
              <a:ext uri="{FF2B5EF4-FFF2-40B4-BE49-F238E27FC236}">
                <a16:creationId xmlns:a16="http://schemas.microsoft.com/office/drawing/2014/main" id="{CB5319CC-E369-41D3-B39B-75487C18AC5F}"/>
              </a:ext>
            </a:extLst>
          </p:cNvPr>
          <p:cNvSpPr>
            <a:spLocks noGrp="1"/>
          </p:cNvSpPr>
          <p:nvPr>
            <p:ph type="subTitle" idx="1"/>
          </p:nvPr>
        </p:nvSpPr>
        <p:spPr/>
        <p:txBody>
          <a:bodyPr>
            <a:normAutofit/>
          </a:bodyPr>
          <a:lstStyle/>
          <a:p>
            <a:pPr algn="ctr"/>
            <a:r>
              <a:rPr lang="cs-CZ" sz="4000" b="1" dirty="0"/>
              <a:t>od 1. ledna 2026</a:t>
            </a:r>
          </a:p>
        </p:txBody>
      </p:sp>
      <p:pic>
        <p:nvPicPr>
          <p:cNvPr id="4" name="obrázek 1" descr="O nás"/>
          <p:cNvPicPr>
            <a:picLocks noChangeAspect="1" noChangeArrowheads="1"/>
          </p:cNvPicPr>
          <p:nvPr/>
        </p:nvPicPr>
        <p:blipFill>
          <a:blip r:embed="rId2" cstate="print"/>
          <a:srcRect/>
          <a:stretch>
            <a:fillRect/>
          </a:stretch>
        </p:blipFill>
        <p:spPr bwMode="auto">
          <a:xfrm>
            <a:off x="8120553" y="3425435"/>
            <a:ext cx="3792773" cy="3432565"/>
          </a:xfrm>
          <a:prstGeom prst="rect">
            <a:avLst/>
          </a:prstGeom>
          <a:noFill/>
          <a:ln w="9525">
            <a:noFill/>
            <a:miter lim="800000"/>
            <a:headEnd/>
            <a:tailEnd/>
          </a:ln>
        </p:spPr>
      </p:pic>
    </p:spTree>
    <p:extLst>
      <p:ext uri="{BB962C8B-B14F-4D97-AF65-F5344CB8AC3E}">
        <p14:creationId xmlns:p14="http://schemas.microsoft.com/office/powerpoint/2010/main" val="3612018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5F4DD69-DEDA-453A-9F77-57E89B599D05}"/>
              </a:ext>
            </a:extLst>
          </p:cNvPr>
          <p:cNvSpPr>
            <a:spLocks noGrp="1"/>
          </p:cNvSpPr>
          <p:nvPr>
            <p:ph type="title"/>
          </p:nvPr>
        </p:nvSpPr>
        <p:spPr/>
        <p:txBody>
          <a:bodyPr/>
          <a:lstStyle/>
          <a:p>
            <a:r>
              <a:rPr lang="cs-CZ" b="1" dirty="0">
                <a:solidFill>
                  <a:schemeClr val="accent5">
                    <a:lumMod val="50000"/>
                  </a:schemeClr>
                </a:solidFill>
              </a:rPr>
              <a:t>Priorita (pořadí) oborů vzdělání </a:t>
            </a:r>
          </a:p>
        </p:txBody>
      </p:sp>
      <p:sp>
        <p:nvSpPr>
          <p:cNvPr id="3" name="Zástupný symbol pro obsah 2">
            <a:extLst>
              <a:ext uri="{FF2B5EF4-FFF2-40B4-BE49-F238E27FC236}">
                <a16:creationId xmlns:a16="http://schemas.microsoft.com/office/drawing/2014/main" id="{63D198D6-F850-4D09-A997-A8B11C3211FF}"/>
              </a:ext>
            </a:extLst>
          </p:cNvPr>
          <p:cNvSpPr>
            <a:spLocks noGrp="1"/>
          </p:cNvSpPr>
          <p:nvPr>
            <p:ph idx="1"/>
          </p:nvPr>
        </p:nvSpPr>
        <p:spPr/>
        <p:txBody>
          <a:bodyPr>
            <a:normAutofit/>
          </a:bodyPr>
          <a:lstStyle/>
          <a:p>
            <a:r>
              <a:rPr lang="cs-CZ" sz="2300" dirty="0"/>
              <a:t>Toto pořadí je důležité pro určení, na jakou školu/obor budete přijati.</a:t>
            </a:r>
          </a:p>
          <a:p>
            <a:r>
              <a:rPr lang="cs-CZ" sz="2300" dirty="0"/>
              <a:t> Pokud budete "nad čarou" ve více oborech, automaticky budete přijati do toho z nich, který jste označili jako první.</a:t>
            </a:r>
          </a:p>
          <a:p>
            <a:r>
              <a:rPr lang="cs-CZ" sz="2300" dirty="0"/>
              <a:t> Do zbývajících oborů již nebudete moct být v daném kole přijati. </a:t>
            </a:r>
          </a:p>
          <a:p>
            <a:r>
              <a:rPr lang="cs-CZ" sz="2300" dirty="0"/>
              <a:t>Pokud se do svého prvního oboru nedostanete, ale do druhého ano, budete přijati do druhého.</a:t>
            </a:r>
          </a:p>
          <a:p>
            <a:endParaRPr lang="cs-CZ" dirty="0"/>
          </a:p>
        </p:txBody>
      </p:sp>
    </p:spTree>
    <p:extLst>
      <p:ext uri="{BB962C8B-B14F-4D97-AF65-F5344CB8AC3E}">
        <p14:creationId xmlns:p14="http://schemas.microsoft.com/office/powerpoint/2010/main" val="4265887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1BB875-8183-432A-B6AA-DE2AFB9CD208}"/>
              </a:ext>
            </a:extLst>
          </p:cNvPr>
          <p:cNvSpPr>
            <a:spLocks noGrp="1"/>
          </p:cNvSpPr>
          <p:nvPr>
            <p:ph type="title"/>
          </p:nvPr>
        </p:nvSpPr>
        <p:spPr/>
        <p:txBody>
          <a:bodyPr>
            <a:normAutofit/>
          </a:bodyPr>
          <a:lstStyle/>
          <a:p>
            <a:pPr algn="ctr"/>
            <a:r>
              <a:rPr lang="cs-CZ" sz="4000" b="1" dirty="0">
                <a:solidFill>
                  <a:schemeClr val="accent5">
                    <a:lumMod val="75000"/>
                  </a:schemeClr>
                </a:solidFill>
              </a:rPr>
              <a:t>Odvolání</a:t>
            </a:r>
            <a:br>
              <a:rPr lang="cs-CZ" sz="4000" dirty="0"/>
            </a:br>
            <a:endParaRPr lang="cs-CZ" sz="4000" dirty="0"/>
          </a:p>
        </p:txBody>
      </p:sp>
      <p:sp>
        <p:nvSpPr>
          <p:cNvPr id="3" name="Zástupný symbol pro obsah 2">
            <a:extLst>
              <a:ext uri="{FF2B5EF4-FFF2-40B4-BE49-F238E27FC236}">
                <a16:creationId xmlns:a16="http://schemas.microsoft.com/office/drawing/2014/main" id="{70D57268-834F-4024-931E-8977E02CA192}"/>
              </a:ext>
            </a:extLst>
          </p:cNvPr>
          <p:cNvSpPr>
            <a:spLocks noGrp="1"/>
          </p:cNvSpPr>
          <p:nvPr>
            <p:ph idx="1"/>
          </p:nvPr>
        </p:nvSpPr>
        <p:spPr/>
        <p:txBody>
          <a:bodyPr/>
          <a:lstStyle/>
          <a:p>
            <a:r>
              <a:rPr lang="cs-CZ" sz="2300" dirty="0"/>
              <a:t>Nyní odvolání jen pokud např. došlo k nějakému pochybení …Jinak nemá smysl odvolání podávat</a:t>
            </a:r>
          </a:p>
          <a:p>
            <a:pPr marL="0" indent="0">
              <a:buNone/>
            </a:pPr>
            <a:r>
              <a:rPr lang="cs-CZ" sz="2300" dirty="0"/>
              <a:t> </a:t>
            </a:r>
            <a:endParaRPr lang="cs-CZ" dirty="0"/>
          </a:p>
        </p:txBody>
      </p:sp>
    </p:spTree>
    <p:extLst>
      <p:ext uri="{BB962C8B-B14F-4D97-AF65-F5344CB8AC3E}">
        <p14:creationId xmlns:p14="http://schemas.microsoft.com/office/powerpoint/2010/main" val="2214651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4B08FD-1AA8-4C19-A861-D427F4141554}"/>
              </a:ext>
            </a:extLst>
          </p:cNvPr>
          <p:cNvSpPr>
            <a:spLocks noGrp="1"/>
          </p:cNvSpPr>
          <p:nvPr>
            <p:ph type="title"/>
          </p:nvPr>
        </p:nvSpPr>
        <p:spPr/>
        <p:txBody>
          <a:bodyPr>
            <a:normAutofit/>
          </a:bodyPr>
          <a:lstStyle/>
          <a:p>
            <a:r>
              <a:rPr lang="cs-CZ" sz="4000" b="1" dirty="0">
                <a:solidFill>
                  <a:schemeClr val="accent5">
                    <a:lumMod val="50000"/>
                  </a:schemeClr>
                </a:solidFill>
              </a:rPr>
              <a:t>Vzdát se práva na přijetí v 1. kole</a:t>
            </a:r>
            <a:br>
              <a:rPr lang="cs-CZ" sz="4000" dirty="0">
                <a:solidFill>
                  <a:schemeClr val="accent5">
                    <a:lumMod val="50000"/>
                  </a:schemeClr>
                </a:solidFill>
              </a:rPr>
            </a:br>
            <a:endParaRPr lang="cs-CZ" sz="4000" dirty="0">
              <a:solidFill>
                <a:schemeClr val="accent5">
                  <a:lumMod val="50000"/>
                </a:schemeClr>
              </a:solidFill>
            </a:endParaRPr>
          </a:p>
        </p:txBody>
      </p:sp>
      <p:sp>
        <p:nvSpPr>
          <p:cNvPr id="3" name="Zástupný symbol pro obsah 2">
            <a:extLst>
              <a:ext uri="{FF2B5EF4-FFF2-40B4-BE49-F238E27FC236}">
                <a16:creationId xmlns:a16="http://schemas.microsoft.com/office/drawing/2014/main" id="{D49569F7-D922-4913-A9E2-5CD746A200CE}"/>
              </a:ext>
            </a:extLst>
          </p:cNvPr>
          <p:cNvSpPr>
            <a:spLocks noGrp="1"/>
          </p:cNvSpPr>
          <p:nvPr>
            <p:ph idx="1"/>
          </p:nvPr>
        </p:nvSpPr>
        <p:spPr/>
        <p:txBody>
          <a:bodyPr>
            <a:normAutofit/>
          </a:bodyPr>
          <a:lstStyle/>
          <a:p>
            <a:r>
              <a:rPr lang="cs-CZ" sz="2300" dirty="0"/>
              <a:t>Pokud je uchazeč přijat do oboru/střední školy, kam nechce nebo nemůže nastoupit, může se vzdát přijetí. </a:t>
            </a:r>
          </a:p>
          <a:p>
            <a:r>
              <a:rPr lang="cs-CZ" sz="2300" dirty="0"/>
              <a:t>Tímto krokem se zcela zříká přijetí v 1. kole přijímacího řízení a až potom může podat přihlášku do 2.kola. </a:t>
            </a:r>
          </a:p>
          <a:p>
            <a:r>
              <a:rPr lang="cs-CZ" sz="2300" dirty="0"/>
              <a:t> Tímto krokem se pouze uvolní místo v daném oboru, ale neposouvá se pořadí uchazečů. Uvolněné místo smí škola obsadit až v dalším kole.</a:t>
            </a:r>
          </a:p>
          <a:p>
            <a:r>
              <a:rPr lang="cs-CZ" sz="2300" b="1" dirty="0">
                <a:solidFill>
                  <a:srgbClr val="00B050"/>
                </a:solidFill>
              </a:rPr>
              <a:t>Vzdání se práva na přijetí nevzniká uchazeči  právo na přijetí v jiném oboru zdělání - právo se hlásit do dalšího kola přijímacího řízení </a:t>
            </a:r>
          </a:p>
          <a:p>
            <a:endParaRPr lang="cs-CZ" dirty="0"/>
          </a:p>
        </p:txBody>
      </p:sp>
    </p:spTree>
    <p:extLst>
      <p:ext uri="{BB962C8B-B14F-4D97-AF65-F5344CB8AC3E}">
        <p14:creationId xmlns:p14="http://schemas.microsoft.com/office/powerpoint/2010/main" val="2229449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911B34-7FC9-E804-3115-87B8CC40685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AB4A112-E131-FE4D-62C6-618CB144D52E}"/>
              </a:ext>
            </a:extLst>
          </p:cNvPr>
          <p:cNvSpPr>
            <a:spLocks noGrp="1"/>
          </p:cNvSpPr>
          <p:nvPr>
            <p:ph type="title"/>
          </p:nvPr>
        </p:nvSpPr>
        <p:spPr/>
        <p:txBody>
          <a:bodyPr/>
          <a:lstStyle/>
          <a:p>
            <a:r>
              <a:rPr lang="cs-CZ" dirty="0"/>
              <a:t>2. kolo PZ</a:t>
            </a:r>
          </a:p>
        </p:txBody>
      </p:sp>
      <p:sp>
        <p:nvSpPr>
          <p:cNvPr id="3" name="Zástupný obsah 2">
            <a:extLst>
              <a:ext uri="{FF2B5EF4-FFF2-40B4-BE49-F238E27FC236}">
                <a16:creationId xmlns:a16="http://schemas.microsoft.com/office/drawing/2014/main" id="{0353550C-44BA-5B90-1789-5A6F6A79EFC7}"/>
              </a:ext>
            </a:extLst>
          </p:cNvPr>
          <p:cNvSpPr>
            <a:spLocks noGrp="1"/>
          </p:cNvSpPr>
          <p:nvPr>
            <p:ph idx="1"/>
          </p:nvPr>
        </p:nvSpPr>
        <p:spPr/>
        <p:txBody>
          <a:bodyPr>
            <a:normAutofit lnSpcReduction="10000"/>
          </a:bodyPr>
          <a:lstStyle/>
          <a:p>
            <a:r>
              <a:rPr lang="cs-CZ" dirty="0"/>
              <a:t>2. kolo přijímacích zkoušek slouží výhradně pro uchazeče, kteří nebyli přijati v 1. kole, nebo se vzdali přijetí.</a:t>
            </a:r>
          </a:p>
          <a:p>
            <a:r>
              <a:rPr lang="cs-CZ" dirty="0"/>
              <a:t>Pro druhé kolo přijímacího řízení můžete podat až 3 popř. 5 přihlášek na obory vzdělání maturitních i nematuritních</a:t>
            </a:r>
          </a:p>
          <a:p>
            <a:r>
              <a:rPr lang="cs-CZ" b="1" dirty="0">
                <a:solidFill>
                  <a:srgbClr val="FF0000"/>
                </a:solidFill>
              </a:rPr>
              <a:t>Střední školy musí ve 2. kole zohlednit výsledky z JPZ z 1. kola</a:t>
            </a:r>
          </a:p>
          <a:p>
            <a:r>
              <a:rPr lang="cs-CZ" dirty="0"/>
              <a:t>Pokud je uchazeč přijat na střední školu, kam nechce nebo nemůže nastoupit, musí se vzdát přijetí na střední školu. </a:t>
            </a:r>
          </a:p>
          <a:p>
            <a:endParaRPr lang="cs-CZ" b="1" dirty="0"/>
          </a:p>
          <a:p>
            <a:r>
              <a:rPr lang="cs-CZ" dirty="0"/>
              <a:t>Školní část přijímacích zkoušek se koná v jednotlivých středních školách, které je vypisují.</a:t>
            </a:r>
            <a:r>
              <a:rPr lang="cs-CZ" dirty="0">
                <a:highlight>
                  <a:srgbClr val="FFFF00"/>
                </a:highlight>
              </a:rPr>
              <a:t>9.A</a:t>
            </a:r>
          </a:p>
          <a:p>
            <a:endParaRPr lang="cs-CZ" dirty="0"/>
          </a:p>
          <a:p>
            <a:endParaRPr lang="cs-CZ" dirty="0"/>
          </a:p>
        </p:txBody>
      </p:sp>
    </p:spTree>
    <p:extLst>
      <p:ext uri="{BB962C8B-B14F-4D97-AF65-F5344CB8AC3E}">
        <p14:creationId xmlns:p14="http://schemas.microsoft.com/office/powerpoint/2010/main" val="12364471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E14A65-ED29-9620-2B97-48350AB56FCA}"/>
              </a:ext>
            </a:extLst>
          </p:cNvPr>
          <p:cNvSpPr>
            <a:spLocks noGrp="1"/>
          </p:cNvSpPr>
          <p:nvPr>
            <p:ph type="title"/>
          </p:nvPr>
        </p:nvSpPr>
        <p:spPr/>
        <p:txBody>
          <a:bodyPr/>
          <a:lstStyle/>
          <a:p>
            <a:r>
              <a:rPr lang="cs-CZ" dirty="0"/>
              <a:t>2.  kolo</a:t>
            </a:r>
          </a:p>
        </p:txBody>
      </p:sp>
      <p:sp>
        <p:nvSpPr>
          <p:cNvPr id="3" name="Zástupný obsah 2">
            <a:extLst>
              <a:ext uri="{FF2B5EF4-FFF2-40B4-BE49-F238E27FC236}">
                <a16:creationId xmlns:a16="http://schemas.microsoft.com/office/drawing/2014/main" id="{43B481A7-DBAD-5F9F-4D21-C4A8902D00A6}"/>
              </a:ext>
            </a:extLst>
          </p:cNvPr>
          <p:cNvSpPr>
            <a:spLocks noGrp="1"/>
          </p:cNvSpPr>
          <p:nvPr>
            <p:ph idx="1"/>
          </p:nvPr>
        </p:nvSpPr>
        <p:spPr/>
        <p:txBody>
          <a:bodyPr>
            <a:normAutofit fontScale="85000" lnSpcReduction="20000"/>
          </a:bodyPr>
          <a:lstStyle/>
          <a:p>
            <a:r>
              <a:rPr lang="cs-CZ" b="1" dirty="0"/>
              <a:t>Termín zahájení 2. kola</a:t>
            </a:r>
          </a:p>
          <a:p>
            <a:r>
              <a:rPr lang="cs-CZ" dirty="0"/>
              <a:t>19. května 2026 - (seznam škol vypisujících 2. kolo bude v </a:t>
            </a:r>
            <a:r>
              <a:rPr lang="cs-CZ" dirty="0" err="1"/>
              <a:t>DiPSy</a:t>
            </a:r>
            <a:r>
              <a:rPr lang="cs-CZ" dirty="0"/>
              <a:t>  zveřejněn již 18. května 2026, může se však ještě v průběhu dne měnit)</a:t>
            </a:r>
          </a:p>
          <a:p>
            <a:r>
              <a:rPr lang="cs-CZ" b="1" dirty="0"/>
              <a:t>Termín podání přihlášek do 2. kola</a:t>
            </a:r>
          </a:p>
          <a:p>
            <a:r>
              <a:rPr lang="cs-CZ" dirty="0"/>
              <a:t>od 19. do 24., resp. 25. května 2026</a:t>
            </a:r>
            <a:r>
              <a:rPr lang="cs-CZ" b="1" dirty="0"/>
              <a:t> </a:t>
            </a:r>
            <a:r>
              <a:rPr lang="cs-CZ" dirty="0"/>
              <a:t>(vzhledem k zákonnému termínu vycházejícímu na neděli) - podání přihlášek do 2. kola</a:t>
            </a:r>
          </a:p>
          <a:p>
            <a:r>
              <a:rPr lang="cs-CZ" b="1" dirty="0"/>
              <a:t>Termíny 2. kola školních přijímacích zkoušek</a:t>
            </a:r>
          </a:p>
          <a:p>
            <a:r>
              <a:rPr lang="cs-CZ" dirty="0"/>
              <a:t>od 8. do 14. června 2026 - talentové a školní přijímací zkoušky</a:t>
            </a:r>
          </a:p>
          <a:p>
            <a:endParaRPr lang="cs-CZ" dirty="0"/>
          </a:p>
          <a:p>
            <a:r>
              <a:rPr lang="cs-CZ" b="1" dirty="0"/>
              <a:t>Další důležité data</a:t>
            </a:r>
          </a:p>
          <a:p>
            <a:r>
              <a:rPr lang="cs-CZ" dirty="0"/>
              <a:t>od 19. do 23. června 2026 - nahlížení do spisu</a:t>
            </a:r>
          </a:p>
          <a:p>
            <a:r>
              <a:rPr lang="cs-CZ" b="1" dirty="0">
                <a:solidFill>
                  <a:srgbClr val="FF0000"/>
                </a:solidFill>
              </a:rPr>
              <a:t>23. června 2026 - ředitel školy zveřejní výsledky</a:t>
            </a:r>
          </a:p>
          <a:p>
            <a:endParaRPr lang="cs-CZ" dirty="0"/>
          </a:p>
        </p:txBody>
      </p:sp>
    </p:spTree>
    <p:extLst>
      <p:ext uri="{BB962C8B-B14F-4D97-AF65-F5344CB8AC3E}">
        <p14:creationId xmlns:p14="http://schemas.microsoft.com/office/powerpoint/2010/main" val="1862162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b="1" dirty="0"/>
              <a:t>Výběr škol na přihlášku - </a:t>
            </a:r>
            <a:r>
              <a:rPr lang="cs-CZ" b="1" dirty="0" err="1"/>
              <a:t>prioritizace</a:t>
            </a:r>
            <a:endParaRPr lang="cs-CZ" b="1" dirty="0"/>
          </a:p>
          <a:p>
            <a:r>
              <a:rPr lang="cs-CZ" dirty="0" err="1"/>
              <a:t>Prioritizace</a:t>
            </a:r>
            <a:r>
              <a:rPr lang="cs-CZ" dirty="0"/>
              <a:t> výběru oborů vzdělání ve vybraných školách je pro 2. kolo stejná, jako pro kolo 1.</a:t>
            </a:r>
          </a:p>
          <a:p>
            <a:endParaRPr lang="cs-CZ" dirty="0"/>
          </a:p>
          <a:p>
            <a:r>
              <a:rPr lang="cs-CZ" b="1" dirty="0">
                <a:solidFill>
                  <a:srgbClr val="FF0000"/>
                </a:solidFill>
              </a:rPr>
              <a:t>ZMĚNA!!!</a:t>
            </a:r>
            <a:r>
              <a:rPr lang="cs-CZ" dirty="0"/>
              <a:t>Uchazeč, který nekonal JPZ v 1. kole, </a:t>
            </a:r>
            <a:r>
              <a:rPr lang="cs-CZ" b="1" dirty="0">
                <a:solidFill>
                  <a:srgbClr val="FF0000"/>
                </a:solidFill>
              </a:rPr>
              <a:t>může od tohoto školního roku!!!! </a:t>
            </a:r>
            <a:r>
              <a:rPr lang="cs-CZ" dirty="0"/>
              <a:t>ve 2. kole podat přihlášku do maturitního oboru!/dostane 0 bodů za JPZ/</a:t>
            </a:r>
          </a:p>
          <a:p>
            <a:endParaRPr lang="cs-CZ" dirty="0"/>
          </a:p>
          <a:p>
            <a:r>
              <a:rPr lang="cs-CZ" b="1" dirty="0"/>
              <a:t>Odvolání</a:t>
            </a:r>
            <a:r>
              <a:rPr lang="cs-CZ" dirty="0"/>
              <a:t> je pro 2. kolo stejné, jako pro kolo 1.</a:t>
            </a:r>
          </a:p>
          <a:p>
            <a:endParaRPr lang="cs-CZ"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b="1" dirty="0"/>
              <a:t>Vzdání se přijetí ve 2. kole</a:t>
            </a:r>
          </a:p>
          <a:p>
            <a:r>
              <a:rPr lang="cs-CZ" dirty="0"/>
              <a:t>Pokud je uchazeč přijat na střední školu/obor, kam nechce nebo nemůže nastoupit, měl by se vzdát přijetí. Tímto krokem se zcela zříká přijetí v 2. kole přijímacího řízení a až potom může podat přihlášku do 3. a dalších kol (tzn. nedostane místo v méně prioritním oboru ve 2. kole). Tímto krokem se pouze uvolní místo v daném oboru, ale neposouvá se pořadí uchazečů. Uvolněné místo smí škola obsadit až v dalším kole.</a:t>
            </a:r>
          </a:p>
          <a:p>
            <a:endParaRPr lang="cs-CZ"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395EF0-2835-C294-A216-15F2AC7423D7}"/>
              </a:ext>
            </a:extLst>
          </p:cNvPr>
          <p:cNvSpPr>
            <a:spLocks noGrp="1"/>
          </p:cNvSpPr>
          <p:nvPr>
            <p:ph type="title"/>
          </p:nvPr>
        </p:nvSpPr>
        <p:spPr/>
        <p:txBody>
          <a:bodyPr/>
          <a:lstStyle/>
          <a:p>
            <a:r>
              <a:rPr lang="cs-CZ" b="1" dirty="0">
                <a:solidFill>
                  <a:schemeClr val="accent5">
                    <a:lumMod val="50000"/>
                  </a:schemeClr>
                </a:solidFill>
              </a:rPr>
              <a:t>3</a:t>
            </a:r>
            <a:r>
              <a:rPr lang="cs-CZ" sz="3600" b="1" dirty="0">
                <a:solidFill>
                  <a:schemeClr val="accent5">
                    <a:lumMod val="50000"/>
                  </a:schemeClr>
                </a:solidFill>
              </a:rPr>
              <a:t>. kolo přijímacího řízení</a:t>
            </a:r>
            <a:endParaRPr lang="cs-CZ" dirty="0">
              <a:solidFill>
                <a:schemeClr val="accent5">
                  <a:lumMod val="50000"/>
                </a:schemeClr>
              </a:solidFill>
            </a:endParaRPr>
          </a:p>
        </p:txBody>
      </p:sp>
      <p:sp>
        <p:nvSpPr>
          <p:cNvPr id="3" name="Zástupný obsah 2">
            <a:extLst>
              <a:ext uri="{FF2B5EF4-FFF2-40B4-BE49-F238E27FC236}">
                <a16:creationId xmlns:a16="http://schemas.microsoft.com/office/drawing/2014/main" id="{39E2BB3C-F363-39B0-86E7-84BDD3759857}"/>
              </a:ext>
            </a:extLst>
          </p:cNvPr>
          <p:cNvSpPr>
            <a:spLocks noGrp="1"/>
          </p:cNvSpPr>
          <p:nvPr>
            <p:ph idx="1"/>
          </p:nvPr>
        </p:nvSpPr>
        <p:spPr/>
        <p:txBody>
          <a:bodyPr>
            <a:normAutofit/>
          </a:bodyPr>
          <a:lstStyle/>
          <a:p>
            <a:r>
              <a:rPr lang="cs-CZ" b="1" dirty="0"/>
              <a:t>Třetí a další kola přijímacího řízení</a:t>
            </a:r>
          </a:p>
          <a:p>
            <a:r>
              <a:rPr lang="cs-CZ" dirty="0"/>
              <a:t>Třetí a další kola již zcela na rozhodnutí škol..</a:t>
            </a:r>
          </a:p>
          <a:p>
            <a:r>
              <a:rPr lang="cs-CZ" b="1" dirty="0"/>
              <a:t>Způsob podání přihlášky do 3. a dalších kol</a:t>
            </a:r>
          </a:p>
          <a:p>
            <a:r>
              <a:rPr lang="cs-CZ" dirty="0"/>
              <a:t>Přihláška se podává výhradně </a:t>
            </a:r>
            <a:r>
              <a:rPr lang="cs-CZ" dirty="0">
                <a:solidFill>
                  <a:srgbClr val="C00000"/>
                </a:solidFill>
              </a:rPr>
              <a:t>na listinném tiskopisu </a:t>
            </a:r>
            <a:r>
              <a:rPr lang="cs-CZ" dirty="0"/>
              <a:t>(osobním doručením do školy, poštou, datovou schránkou). </a:t>
            </a:r>
            <a:r>
              <a:rPr lang="cs-CZ" dirty="0">
                <a:solidFill>
                  <a:srgbClr val="C00000"/>
                </a:solidFill>
              </a:rPr>
              <a:t>Elektronické podání ani podání výpisem není možn</a:t>
            </a:r>
            <a:r>
              <a:rPr lang="cs-CZ" dirty="0"/>
              <a:t>é. Na každou školu uchazeč podá přihlášku s vyplněnými obory pouze této školy.</a:t>
            </a:r>
          </a:p>
          <a:p>
            <a:r>
              <a:rPr lang="cs-CZ" dirty="0"/>
              <a:t>Počet škol/oborů vzdělání, na které se lze přihlásit, není omezen. </a:t>
            </a:r>
            <a:r>
              <a:rPr lang="cs-CZ" dirty="0" err="1"/>
              <a:t>Prioritizace</a:t>
            </a:r>
            <a:r>
              <a:rPr lang="cs-CZ" dirty="0"/>
              <a:t> se neaplikuje.</a:t>
            </a:r>
          </a:p>
          <a:p>
            <a:pPr marL="0" indent="0">
              <a:buNone/>
            </a:pPr>
            <a:endParaRPr lang="cs-CZ" dirty="0"/>
          </a:p>
          <a:p>
            <a:endParaRPr lang="cs-CZ" dirty="0"/>
          </a:p>
        </p:txBody>
      </p:sp>
    </p:spTree>
    <p:extLst>
      <p:ext uri="{BB962C8B-B14F-4D97-AF65-F5344CB8AC3E}">
        <p14:creationId xmlns:p14="http://schemas.microsoft.com/office/powerpoint/2010/main" val="31469406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3E2FE3-7275-42C8-8FFF-C31CC03A616A}"/>
              </a:ext>
            </a:extLst>
          </p:cNvPr>
          <p:cNvSpPr>
            <a:spLocks noGrp="1"/>
          </p:cNvSpPr>
          <p:nvPr>
            <p:ph type="title"/>
          </p:nvPr>
        </p:nvSpPr>
        <p:spPr/>
        <p:txBody>
          <a:bodyPr>
            <a:normAutofit fontScale="90000"/>
          </a:bodyPr>
          <a:lstStyle/>
          <a:p>
            <a:r>
              <a:rPr lang="cs-CZ" sz="4000" b="1" dirty="0">
                <a:solidFill>
                  <a:schemeClr val="accent5">
                    <a:lumMod val="75000"/>
                  </a:schemeClr>
                </a:solidFill>
              </a:rPr>
              <a:t>Způsoby podání přihlášek</a:t>
            </a:r>
            <a:br>
              <a:rPr lang="cs-CZ" sz="4000" b="1" dirty="0"/>
            </a:br>
            <a:r>
              <a:rPr lang="cs-CZ" sz="2800" b="1" dirty="0">
                <a:hlinkClick r:id="rId2"/>
              </a:rPr>
              <a:t>www.prihlaskynastredni.cz</a:t>
            </a:r>
            <a:br>
              <a:rPr lang="cs-CZ" sz="2800" b="1" dirty="0"/>
            </a:br>
            <a:br>
              <a:rPr lang="cs-CZ" dirty="0"/>
            </a:br>
            <a:endParaRPr lang="cs-CZ" dirty="0"/>
          </a:p>
        </p:txBody>
      </p:sp>
      <p:sp>
        <p:nvSpPr>
          <p:cNvPr id="3" name="Zástupný symbol pro obsah 2">
            <a:extLst>
              <a:ext uri="{FF2B5EF4-FFF2-40B4-BE49-F238E27FC236}">
                <a16:creationId xmlns:a16="http://schemas.microsoft.com/office/drawing/2014/main" id="{08DAB2C2-6713-4851-836A-ECADA85A4D30}"/>
              </a:ext>
            </a:extLst>
          </p:cNvPr>
          <p:cNvSpPr>
            <a:spLocks noGrp="1"/>
          </p:cNvSpPr>
          <p:nvPr>
            <p:ph idx="1"/>
          </p:nvPr>
        </p:nvSpPr>
        <p:spPr/>
        <p:txBody>
          <a:bodyPr>
            <a:normAutofit fontScale="92500" lnSpcReduction="10000"/>
          </a:bodyPr>
          <a:lstStyle/>
          <a:p>
            <a:pPr marL="0" lvl="0" indent="0">
              <a:buNone/>
            </a:pPr>
            <a:r>
              <a:rPr lang="cs-CZ" sz="2000" b="1" dirty="0">
                <a:solidFill>
                  <a:srgbClr val="7030A0"/>
                </a:solidFill>
              </a:rPr>
              <a:t>1.Elektronicky prostřednictvím IS/informačního systému/</a:t>
            </a:r>
            <a:br>
              <a:rPr lang="cs-CZ" sz="2000" dirty="0"/>
            </a:br>
            <a:r>
              <a:rPr lang="cs-CZ" sz="2000" dirty="0"/>
              <a:t>Podrobnosti k ověření identity naleznete na </a:t>
            </a:r>
            <a:r>
              <a:rPr lang="cs-CZ" sz="2000" u="sng" dirty="0">
                <a:hlinkClick r:id="rId3"/>
              </a:rPr>
              <a:t>identitaobcana.cz</a:t>
            </a:r>
            <a:r>
              <a:rPr lang="cs-CZ" sz="2000" dirty="0"/>
              <a:t> nebo </a:t>
            </a:r>
            <a:r>
              <a:rPr lang="cs-CZ" sz="2000" u="sng" dirty="0">
                <a:hlinkClick r:id="rId4"/>
              </a:rPr>
              <a:t>info.identitaobcana.cz</a:t>
            </a:r>
            <a:endParaRPr lang="cs-CZ" sz="2000" u="sng" dirty="0"/>
          </a:p>
          <a:p>
            <a:pPr lvl="0"/>
            <a:endParaRPr lang="cs-CZ" sz="2000" u="sng" dirty="0">
              <a:solidFill>
                <a:srgbClr val="7030A0"/>
              </a:solidFill>
            </a:endParaRPr>
          </a:p>
          <a:p>
            <a:pPr marL="0" indent="0">
              <a:buNone/>
            </a:pPr>
            <a:r>
              <a:rPr lang="cs-CZ" sz="2000" dirty="0">
                <a:solidFill>
                  <a:srgbClr val="7030A0"/>
                </a:solidFill>
              </a:rPr>
              <a:t>2.</a:t>
            </a:r>
            <a:r>
              <a:rPr lang="cs-CZ" sz="2000" b="1" dirty="0">
                <a:solidFill>
                  <a:srgbClr val="7030A0"/>
                </a:solidFill>
              </a:rPr>
              <a:t>V podobě výpisu získaného z IS  ZRUŚENO!!!</a:t>
            </a:r>
          </a:p>
          <a:p>
            <a:endParaRPr lang="cs-CZ" sz="2000" dirty="0"/>
          </a:p>
          <a:p>
            <a:pPr marL="0" indent="0">
              <a:buNone/>
            </a:pPr>
            <a:r>
              <a:rPr lang="cs-CZ" sz="2000" dirty="0">
                <a:solidFill>
                  <a:srgbClr val="7030A0"/>
                </a:solidFill>
              </a:rPr>
              <a:t>3</a:t>
            </a:r>
            <a:r>
              <a:rPr lang="cs-CZ" sz="2000" b="1" dirty="0">
                <a:solidFill>
                  <a:srgbClr val="7030A0"/>
                </a:solidFill>
              </a:rPr>
              <a:t>. Na tiskopisu</a:t>
            </a:r>
          </a:p>
          <a:p>
            <a:pPr marL="0" indent="0">
              <a:buNone/>
            </a:pPr>
            <a:endParaRPr lang="cs-CZ" sz="2000" b="1" dirty="0">
              <a:solidFill>
                <a:srgbClr val="7030A0"/>
              </a:solidFill>
            </a:endParaRPr>
          </a:p>
          <a:p>
            <a:pPr marL="0" indent="0">
              <a:buNone/>
            </a:pPr>
            <a:r>
              <a:rPr lang="cs-CZ" sz="2000" b="1" dirty="0">
                <a:solidFill>
                  <a:srgbClr val="7030A0"/>
                </a:solidFill>
                <a:hlinkClick r:id="rId5"/>
              </a:rPr>
              <a:t>www.dipsy.cz</a:t>
            </a:r>
            <a:r>
              <a:rPr lang="cs-CZ" sz="2000" b="1" dirty="0">
                <a:solidFill>
                  <a:srgbClr val="7030A0"/>
                </a:solidFill>
              </a:rPr>
              <a:t> </a:t>
            </a:r>
          </a:p>
          <a:p>
            <a:pPr marL="0" indent="0">
              <a:buNone/>
            </a:pPr>
            <a:r>
              <a:rPr lang="cs-CZ" sz="2000" b="1" dirty="0">
                <a:solidFill>
                  <a:srgbClr val="7030A0"/>
                </a:solidFill>
              </a:rPr>
              <a:t>Digitální přihlašovací systém</a:t>
            </a:r>
          </a:p>
          <a:p>
            <a:pPr marL="0" indent="0">
              <a:buNone/>
            </a:pPr>
            <a:r>
              <a:rPr lang="cs-CZ" sz="2000" b="1" dirty="0">
                <a:solidFill>
                  <a:srgbClr val="7030A0"/>
                </a:solidFill>
              </a:rPr>
              <a:t>https://www.youtube.com/watch?v=XX9ltVUhjZM&amp;t=12s</a:t>
            </a:r>
          </a:p>
          <a:p>
            <a:pPr marL="0" indent="0">
              <a:buNone/>
            </a:pPr>
            <a:endParaRPr lang="cs-CZ" b="1" dirty="0">
              <a:solidFill>
                <a:srgbClr val="7030A0"/>
              </a:solidFill>
            </a:endParaRPr>
          </a:p>
          <a:p>
            <a:pPr marL="0" indent="0">
              <a:buNone/>
            </a:pPr>
            <a:r>
              <a:rPr lang="cs-CZ" b="1" dirty="0">
                <a:solidFill>
                  <a:srgbClr val="7030A0"/>
                </a:solidFill>
              </a:rPr>
              <a:t>Video: https://www.prihlaskynastredni.cz/rodice-zaci.php</a:t>
            </a:r>
          </a:p>
          <a:p>
            <a:pPr marL="0" indent="0">
              <a:buNone/>
            </a:pPr>
            <a:endParaRPr lang="cs-CZ" b="1" dirty="0">
              <a:solidFill>
                <a:srgbClr val="7030A0"/>
              </a:solidFill>
            </a:endParaRPr>
          </a:p>
          <a:p>
            <a:pPr marL="0" indent="0">
              <a:buNone/>
            </a:pPr>
            <a:endParaRPr lang="cs-CZ" b="1" dirty="0">
              <a:solidFill>
                <a:srgbClr val="7030A0"/>
              </a:solidFill>
            </a:endParaRPr>
          </a:p>
          <a:p>
            <a:pPr lvl="0"/>
            <a:endParaRPr lang="cs-CZ" sz="2300" u="sng" dirty="0"/>
          </a:p>
        </p:txBody>
      </p:sp>
    </p:spTree>
    <p:extLst>
      <p:ext uri="{BB962C8B-B14F-4D97-AF65-F5344CB8AC3E}">
        <p14:creationId xmlns:p14="http://schemas.microsoft.com/office/powerpoint/2010/main" val="33971002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Zástupný obsah 4" descr="Obsah obrázku text, Písmo, Grafika, snímek obrazovky&#10;&#10;Popis byl vytvořen automaticky">
            <a:extLst>
              <a:ext uri="{FF2B5EF4-FFF2-40B4-BE49-F238E27FC236}">
                <a16:creationId xmlns:a16="http://schemas.microsoft.com/office/drawing/2014/main" id="{DCED17EC-B50C-B7E7-7E13-CD251A62A456}"/>
              </a:ext>
            </a:extLst>
          </p:cNvPr>
          <p:cNvPicPr>
            <a:picLocks noGrp="1" noChangeAspect="1"/>
          </p:cNvPicPr>
          <p:nvPr>
            <p:ph idx="1"/>
          </p:nvPr>
        </p:nvPicPr>
        <p:blipFill>
          <a:blip r:embed="rId2"/>
          <a:stretch>
            <a:fillRect/>
          </a:stretch>
        </p:blipFill>
        <p:spPr>
          <a:xfrm>
            <a:off x="1495425" y="1825625"/>
            <a:ext cx="9201149" cy="4351338"/>
          </a:xfrm>
        </p:spPr>
      </p:pic>
    </p:spTree>
    <p:extLst>
      <p:ext uri="{BB962C8B-B14F-4D97-AF65-F5344CB8AC3E}">
        <p14:creationId xmlns:p14="http://schemas.microsoft.com/office/powerpoint/2010/main" val="1002927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Termíny</a:t>
            </a:r>
          </a:p>
        </p:txBody>
      </p:sp>
      <p:sp>
        <p:nvSpPr>
          <p:cNvPr id="3" name="Zástupný symbol pro obsah 2"/>
          <p:cNvSpPr>
            <a:spLocks noGrp="1"/>
          </p:cNvSpPr>
          <p:nvPr>
            <p:ph idx="1"/>
          </p:nvPr>
        </p:nvSpPr>
        <p:spPr/>
        <p:txBody>
          <a:bodyPr>
            <a:normAutofit fontScale="85000" lnSpcReduction="20000"/>
          </a:bodyPr>
          <a:lstStyle/>
          <a:p>
            <a:r>
              <a:rPr lang="cs-CZ" b="1" dirty="0"/>
              <a:t>Termín podání přihlášek do 1. kola</a:t>
            </a:r>
          </a:p>
          <a:p>
            <a:r>
              <a:rPr lang="cs-CZ" b="1" dirty="0">
                <a:solidFill>
                  <a:srgbClr val="FF0000"/>
                </a:solidFill>
              </a:rPr>
              <a:t>Od 1. února do 20. února 2026 </a:t>
            </a:r>
            <a:r>
              <a:rPr lang="cs-CZ" dirty="0"/>
              <a:t>-podání přihlášky do maturitních i nematuritních oborů.</a:t>
            </a:r>
          </a:p>
          <a:p>
            <a:pPr marL="457200" lvl="1" indent="0">
              <a:buNone/>
            </a:pPr>
            <a:r>
              <a:rPr lang="cs-CZ" dirty="0"/>
              <a:t>od roku 2025 mají přihlášky do oborů s</a:t>
            </a:r>
            <a:r>
              <a:rPr lang="cs-CZ" dirty="0">
                <a:solidFill>
                  <a:srgbClr val="FF0000"/>
                </a:solidFill>
              </a:rPr>
              <a:t> </a:t>
            </a:r>
            <a:r>
              <a:rPr lang="cs-CZ" b="1" dirty="0">
                <a:solidFill>
                  <a:srgbClr val="FF0000"/>
                </a:solidFill>
              </a:rPr>
              <a:t>talentovou zkouškou shodný termín podání přihlášky, jako ostatní obory!!!!!</a:t>
            </a:r>
          </a:p>
          <a:p>
            <a:r>
              <a:rPr lang="cs-CZ" b="1" dirty="0"/>
              <a:t>Termíny 1. kola přijímacích zkoušek</a:t>
            </a:r>
          </a:p>
          <a:p>
            <a:r>
              <a:rPr lang="cs-CZ" dirty="0"/>
              <a:t>Kdy se bude konat jednotná přijímací zkouška (JPZ)?</a:t>
            </a:r>
          </a:p>
          <a:p>
            <a:endParaRPr lang="cs-CZ" dirty="0"/>
          </a:p>
          <a:p>
            <a:r>
              <a:rPr lang="cs-CZ" b="1" dirty="0"/>
              <a:t>10.dubna  a 13. dubna 2026 </a:t>
            </a:r>
            <a:r>
              <a:rPr lang="cs-CZ" dirty="0"/>
              <a:t>(Pá, Po) - 4leté obory vzdělání a nástavby</a:t>
            </a:r>
          </a:p>
          <a:p>
            <a:r>
              <a:rPr lang="cs-CZ" dirty="0"/>
              <a:t>Náhradní termín ? </a:t>
            </a:r>
            <a:r>
              <a:rPr lang="cs-CZ" b="1" dirty="0"/>
              <a:t>29.dubna a 30.dubna 2026</a:t>
            </a:r>
          </a:p>
          <a:p>
            <a:endParaRPr lang="cs-CZ" b="1" dirty="0"/>
          </a:p>
          <a:p>
            <a:r>
              <a:rPr lang="cs-CZ" dirty="0"/>
              <a:t>14. a 15. dubna 2025 (Út, St) - víceletá gymnázia</a:t>
            </a:r>
          </a:p>
          <a:p>
            <a:endParaRPr lang="cs-CZ" dirty="0">
              <a:highlight>
                <a:srgbClr val="FFFF00"/>
              </a:highlight>
            </a:endParaRPr>
          </a:p>
          <a:p>
            <a:endParaRPr lang="cs-CZ" dirty="0"/>
          </a:p>
          <a:p>
            <a:endParaRPr lang="cs-CZ"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AE60DF-A324-4656-8F20-7CCF3FD2D0C4}"/>
              </a:ext>
            </a:extLst>
          </p:cNvPr>
          <p:cNvSpPr>
            <a:spLocks noGrp="1"/>
          </p:cNvSpPr>
          <p:nvPr>
            <p:ph type="title"/>
          </p:nvPr>
        </p:nvSpPr>
        <p:spPr/>
        <p:txBody>
          <a:bodyPr/>
          <a:lstStyle/>
          <a:p>
            <a:r>
              <a:rPr lang="cs-CZ" b="1" dirty="0">
                <a:solidFill>
                  <a:srgbClr val="7030A0"/>
                </a:solidFill>
              </a:rPr>
              <a:t>1. Elektronická přihláška</a:t>
            </a:r>
            <a:endParaRPr lang="cs-CZ" dirty="0">
              <a:solidFill>
                <a:srgbClr val="7030A0"/>
              </a:solidFill>
            </a:endParaRPr>
          </a:p>
        </p:txBody>
      </p:sp>
      <p:sp>
        <p:nvSpPr>
          <p:cNvPr id="3" name="Zástupný symbol pro obsah 2">
            <a:extLst>
              <a:ext uri="{FF2B5EF4-FFF2-40B4-BE49-F238E27FC236}">
                <a16:creationId xmlns:a16="http://schemas.microsoft.com/office/drawing/2014/main" id="{9BFECAB4-57C6-4B5B-902E-CAF0B4E4D92D}"/>
              </a:ext>
            </a:extLst>
          </p:cNvPr>
          <p:cNvSpPr>
            <a:spLocks noGrp="1"/>
          </p:cNvSpPr>
          <p:nvPr>
            <p:ph idx="1"/>
          </p:nvPr>
        </p:nvSpPr>
        <p:spPr>
          <a:xfrm>
            <a:off x="677334" y="1512711"/>
            <a:ext cx="8596668" cy="4528651"/>
          </a:xfrm>
        </p:spPr>
        <p:txBody>
          <a:bodyPr>
            <a:normAutofit lnSpcReduction="10000"/>
          </a:bodyPr>
          <a:lstStyle/>
          <a:p>
            <a:r>
              <a:rPr lang="cs-CZ" sz="2200" dirty="0"/>
              <a:t>Pokud máte elektronickou identitu, můžete podat přihlášku zcela jednoduše online – </a:t>
            </a:r>
          </a:p>
          <a:p>
            <a:r>
              <a:rPr lang="cs-CZ" sz="2200" dirty="0"/>
              <a:t>Přihlásíte se do systému, ten je napojen na registr obyvatel, díky kterému uvidíte seznam svých dětí, ze kterých vyberete to, které chcete přihlásit. Nevyplňujete už žádné osobní údaje.</a:t>
            </a:r>
          </a:p>
          <a:p>
            <a:pPr lvl="0"/>
            <a:r>
              <a:rPr lang="cs-CZ" sz="2200" dirty="0"/>
              <a:t>Vyberete si ze seznamu 3 obory </a:t>
            </a:r>
            <a:r>
              <a:rPr lang="cs-CZ" sz="2200" dirty="0" err="1"/>
              <a:t>popř</a:t>
            </a:r>
            <a:r>
              <a:rPr lang="cs-CZ" sz="2200" dirty="0"/>
              <a:t> 5 v pořadí dle priority pro přijetí.</a:t>
            </a:r>
          </a:p>
          <a:p>
            <a:pPr lvl="0"/>
            <a:r>
              <a:rPr lang="cs-CZ" sz="2200" dirty="0"/>
              <a:t>Uvidíte přehledné informace o každé škole – přehled oborů vzdělání, počet letos přijímaných uchazečů i počty přihlášek a přijatých uchazečů v  minulých letech.</a:t>
            </a:r>
          </a:p>
          <a:p>
            <a:pPr lvl="0"/>
            <a:r>
              <a:rPr lang="cs-CZ" sz="2200" dirty="0"/>
              <a:t>Uvidíte přehledně dokumenty, které Vámi vybraná škola vyžaduje pro příslušný obor vzdělání doložit k přihlášce. Ty pak nahrajete jako fotky nebo skeny (originály každé přílohy si ponecháte).</a:t>
            </a:r>
          </a:p>
          <a:p>
            <a:pPr lvl="0"/>
            <a:r>
              <a:rPr lang="cs-CZ" sz="2200" dirty="0"/>
              <a:t>Potvrdíte odeslání, přijde Vám e-mail s potvrzením a to je vše.</a:t>
            </a:r>
          </a:p>
          <a:p>
            <a:pPr marL="0" indent="0">
              <a:buNone/>
            </a:pPr>
            <a:endParaRPr lang="cs-CZ" dirty="0"/>
          </a:p>
        </p:txBody>
      </p:sp>
    </p:spTree>
    <p:extLst>
      <p:ext uri="{BB962C8B-B14F-4D97-AF65-F5344CB8AC3E}">
        <p14:creationId xmlns:p14="http://schemas.microsoft.com/office/powerpoint/2010/main" val="33817693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299179-04C6-478E-9956-DDFDF7530809}"/>
              </a:ext>
            </a:extLst>
          </p:cNvPr>
          <p:cNvSpPr>
            <a:spLocks noGrp="1"/>
          </p:cNvSpPr>
          <p:nvPr>
            <p:ph type="title"/>
          </p:nvPr>
        </p:nvSpPr>
        <p:spPr/>
        <p:txBody>
          <a:bodyPr>
            <a:normAutofit/>
          </a:bodyPr>
          <a:lstStyle/>
          <a:p>
            <a:br>
              <a:rPr lang="cs-CZ" sz="4000" dirty="0"/>
            </a:br>
            <a:endParaRPr lang="cs-CZ" sz="4000" dirty="0"/>
          </a:p>
        </p:txBody>
      </p:sp>
      <p:sp>
        <p:nvSpPr>
          <p:cNvPr id="3" name="Zástupný symbol pro obsah 2">
            <a:extLst>
              <a:ext uri="{FF2B5EF4-FFF2-40B4-BE49-F238E27FC236}">
                <a16:creationId xmlns:a16="http://schemas.microsoft.com/office/drawing/2014/main" id="{39B874B2-9C3C-4CD4-B469-FAA5CFFD1BF1}"/>
              </a:ext>
            </a:extLst>
          </p:cNvPr>
          <p:cNvSpPr>
            <a:spLocks noGrp="1"/>
          </p:cNvSpPr>
          <p:nvPr>
            <p:ph idx="1"/>
          </p:nvPr>
        </p:nvSpPr>
        <p:spPr>
          <a:xfrm>
            <a:off x="677334" y="1219201"/>
            <a:ext cx="8596668" cy="4822162"/>
          </a:xfrm>
        </p:spPr>
        <p:txBody>
          <a:bodyPr>
            <a:normAutofit/>
          </a:bodyPr>
          <a:lstStyle/>
          <a:p>
            <a:endParaRPr lang="cs-CZ" sz="2300" dirty="0"/>
          </a:p>
          <a:p>
            <a:r>
              <a:rPr lang="cs-CZ" sz="2300" dirty="0"/>
              <a:t>Elektronická přihláška - pozvánka ke zkouškám přijde </a:t>
            </a:r>
            <a:r>
              <a:rPr lang="cs-CZ" sz="2300" b="1" dirty="0"/>
              <a:t>elektronic</a:t>
            </a:r>
            <a:r>
              <a:rPr lang="cs-CZ" sz="2300" dirty="0"/>
              <a:t>ky.</a:t>
            </a:r>
          </a:p>
          <a:p>
            <a:pPr marL="0" indent="0">
              <a:buNone/>
            </a:pPr>
            <a:endParaRPr lang="cs-CZ" sz="2300" dirty="0"/>
          </a:p>
          <a:p>
            <a:r>
              <a:rPr lang="cs-CZ" sz="2300" dirty="0"/>
              <a:t>Po vyhodnocení uvidíte výsledky svého dítěte u testů jednotné přijímací zkoušky.</a:t>
            </a:r>
          </a:p>
          <a:p>
            <a:pPr marL="0" indent="0">
              <a:buNone/>
            </a:pPr>
            <a:endParaRPr lang="cs-CZ" sz="2300" dirty="0"/>
          </a:p>
          <a:p>
            <a:r>
              <a:rPr lang="cs-CZ" sz="2300" dirty="0"/>
              <a:t>Ušetříte čas a peníze za podání přihlášky, popř. dalších dokumentů poštou a přebírání poštou doručených dokumentů v průběhu přijímacího řízení.</a:t>
            </a:r>
          </a:p>
          <a:p>
            <a:endParaRPr lang="cs-CZ" dirty="0"/>
          </a:p>
        </p:txBody>
      </p:sp>
    </p:spTree>
    <p:extLst>
      <p:ext uri="{BB962C8B-B14F-4D97-AF65-F5344CB8AC3E}">
        <p14:creationId xmlns:p14="http://schemas.microsoft.com/office/powerpoint/2010/main" val="6913525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solidFill>
                  <a:srgbClr val="7030A0"/>
                </a:solidFill>
              </a:rPr>
              <a:t>Výhody elektronické přihlášky</a:t>
            </a:r>
          </a:p>
        </p:txBody>
      </p:sp>
      <p:sp>
        <p:nvSpPr>
          <p:cNvPr id="3" name="Zástupný symbol pro obsah 2"/>
          <p:cNvSpPr>
            <a:spLocks noGrp="1"/>
          </p:cNvSpPr>
          <p:nvPr>
            <p:ph idx="1"/>
          </p:nvPr>
        </p:nvSpPr>
        <p:spPr/>
        <p:txBody>
          <a:bodyPr>
            <a:normAutofit fontScale="92500" lnSpcReduction="10000"/>
          </a:bodyPr>
          <a:lstStyle/>
          <a:p>
            <a:r>
              <a:rPr lang="cs-CZ" dirty="0">
                <a:solidFill>
                  <a:srgbClr val="7030A0"/>
                </a:solidFill>
              </a:rPr>
              <a:t>Jednoduchý výběr ze všech škol, </a:t>
            </a:r>
            <a:r>
              <a:rPr lang="cs-CZ" dirty="0"/>
              <a:t>stačí vybrat školu (včetně oboru, zaměření a formy vzdělání) a </a:t>
            </a:r>
            <a:r>
              <a:rPr lang="cs-CZ" dirty="0">
                <a:solidFill>
                  <a:srgbClr val="7030A0"/>
                </a:solidFill>
              </a:rPr>
              <a:t>potřebné informace nemusíte hledat jinde</a:t>
            </a:r>
            <a:r>
              <a:rPr lang="cs-CZ" dirty="0"/>
              <a:t>.</a:t>
            </a:r>
          </a:p>
          <a:p>
            <a:r>
              <a:rPr lang="cs-CZ" dirty="0">
                <a:solidFill>
                  <a:srgbClr val="7030A0"/>
                </a:solidFill>
              </a:rPr>
              <a:t>U každé školy/oboru vzdělání uvidíte počty přihlášek a přijatých uchazečů v minulých letech</a:t>
            </a:r>
            <a:r>
              <a:rPr lang="cs-CZ" dirty="0"/>
              <a:t>.</a:t>
            </a:r>
          </a:p>
          <a:p>
            <a:r>
              <a:rPr lang="cs-CZ" dirty="0"/>
              <a:t>Můžete se </a:t>
            </a:r>
            <a:r>
              <a:rPr lang="cs-CZ" dirty="0">
                <a:solidFill>
                  <a:srgbClr val="7030A0"/>
                </a:solidFill>
              </a:rPr>
              <a:t>vrátit k rozpracované přihlášce.</a:t>
            </a:r>
          </a:p>
          <a:p>
            <a:r>
              <a:rPr lang="cs-CZ" dirty="0">
                <a:solidFill>
                  <a:srgbClr val="7030A0"/>
                </a:solidFill>
              </a:rPr>
              <a:t>Přílohy se přikládají v kopiích, stačí si ponechat pro potřeby ověření u sebe 1 originál každé přílohy. Pozvánka ke zkouškám přijde elektronicky</a:t>
            </a:r>
            <a:r>
              <a:rPr lang="cs-CZ" dirty="0"/>
              <a:t>.</a:t>
            </a:r>
          </a:p>
          <a:p>
            <a:r>
              <a:rPr lang="cs-CZ" dirty="0">
                <a:solidFill>
                  <a:srgbClr val="7030A0"/>
                </a:solidFill>
              </a:rPr>
              <a:t>Po vyhodnocení uvidíte výsledky svého dítěte u testů jednotné přijímací zkoušky.</a:t>
            </a:r>
          </a:p>
          <a:p>
            <a:r>
              <a:rPr lang="cs-CZ" dirty="0">
                <a:solidFill>
                  <a:srgbClr val="7030A0"/>
                </a:solidFill>
              </a:rPr>
              <a:t>Ušetříte čas a peníze za podání přihlášky, popř. dalších dokumentů poštou a přebírání poštou doručených dokumentů v průběhu přijímacího řízení.</a:t>
            </a:r>
          </a:p>
          <a:p>
            <a:endParaRPr lang="cs-CZ"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522C00-9B77-44BF-8D0A-B8DBBA2E554C}"/>
              </a:ext>
            </a:extLst>
          </p:cNvPr>
          <p:cNvSpPr>
            <a:spLocks noGrp="1"/>
          </p:cNvSpPr>
          <p:nvPr>
            <p:ph type="title"/>
          </p:nvPr>
        </p:nvSpPr>
        <p:spPr/>
        <p:txBody>
          <a:bodyPr>
            <a:normAutofit fontScale="90000"/>
          </a:bodyPr>
          <a:lstStyle/>
          <a:p>
            <a:r>
              <a:rPr lang="cs-CZ" b="1" dirty="0">
                <a:solidFill>
                  <a:srgbClr val="7030A0"/>
                </a:solidFill>
              </a:rPr>
              <a:t>2. Výpis ze systému    </a:t>
            </a:r>
            <a:r>
              <a:rPr lang="cs-CZ" b="1" dirty="0">
                <a:solidFill>
                  <a:srgbClr val="7030A0"/>
                </a:solidFill>
                <a:highlight>
                  <a:srgbClr val="FFFF00"/>
                </a:highlight>
              </a:rPr>
              <a:t>ZRUŠENO</a:t>
            </a:r>
            <a:br>
              <a:rPr lang="cs-CZ" b="1" dirty="0">
                <a:solidFill>
                  <a:srgbClr val="7030A0"/>
                </a:solidFill>
              </a:rPr>
            </a:br>
            <a:r>
              <a:rPr lang="cs-CZ" b="1" dirty="0"/>
              <a:t>/není potřeba identita/</a:t>
            </a:r>
            <a:br>
              <a:rPr lang="cs-CZ" dirty="0"/>
            </a:br>
            <a:endParaRPr lang="cs-CZ" dirty="0"/>
          </a:p>
        </p:txBody>
      </p:sp>
      <p:sp>
        <p:nvSpPr>
          <p:cNvPr id="5" name="Zástupný obsah 4">
            <a:extLst>
              <a:ext uri="{FF2B5EF4-FFF2-40B4-BE49-F238E27FC236}">
                <a16:creationId xmlns:a16="http://schemas.microsoft.com/office/drawing/2014/main" id="{4F131DD0-C3A1-5F19-EE74-8BBD6D6175D4}"/>
              </a:ext>
            </a:extLst>
          </p:cNvPr>
          <p:cNvSpPr>
            <a:spLocks noGrp="1"/>
          </p:cNvSpPr>
          <p:nvPr>
            <p:ph idx="1"/>
          </p:nvPr>
        </p:nvSpPr>
        <p:spPr/>
        <p:txBody>
          <a:bodyPr>
            <a:normAutofit fontScale="92500" lnSpcReduction="20000"/>
          </a:bodyPr>
          <a:lstStyle/>
          <a:p>
            <a:r>
              <a:rPr lang="cs-CZ" dirty="0"/>
              <a:t>Vše vyplníte online, ale bez přihlášení, proto se Vám nebudou </a:t>
            </a:r>
            <a:r>
              <a:rPr lang="cs-CZ" dirty="0" err="1"/>
              <a:t>předvyplňovat</a:t>
            </a:r>
            <a:r>
              <a:rPr lang="cs-CZ" dirty="0"/>
              <a:t> údaje z registru obyvatel a musíte všechny vyplnit. </a:t>
            </a:r>
          </a:p>
          <a:p>
            <a:r>
              <a:rPr lang="cs-CZ" dirty="0"/>
              <a:t>Uvidíte přehledně dokumenty, které Vámi vybraná škola vyžaduje doložit k přihlášce. Přílohy přihlášky nahrajete jako fotky nebo </a:t>
            </a:r>
            <a:r>
              <a:rPr lang="cs-CZ" dirty="0" err="1"/>
              <a:t>skeny</a:t>
            </a:r>
            <a:r>
              <a:rPr lang="cs-CZ" dirty="0"/>
              <a:t>.</a:t>
            </a:r>
          </a:p>
          <a:p>
            <a:pPr lvl="0"/>
            <a:r>
              <a:rPr lang="cs-CZ" dirty="0"/>
              <a:t>Potvrdíte odeslání a následně obdržíte na e-</a:t>
            </a:r>
            <a:r>
              <a:rPr lang="cs-CZ" dirty="0" err="1"/>
              <a:t>mailovou</a:t>
            </a:r>
            <a:r>
              <a:rPr lang="cs-CZ" dirty="0"/>
              <a:t> adresu uvedenou v kontaktních údajích e-mail s výpisem přihlášky k vytištění.</a:t>
            </a:r>
          </a:p>
          <a:p>
            <a:pPr lvl="0"/>
            <a:r>
              <a:rPr lang="cs-CZ" dirty="0"/>
              <a:t>Získaný výpis vytisknete (tolikrát, na kolik škol se hlásíte), podepíšete jej a doručíte v listinné podobě do každé vybrané školy (bez příloh) - (poštou, osobně, datovou schránkou).</a:t>
            </a:r>
          </a:p>
          <a:p>
            <a:r>
              <a:rPr lang="cs-CZ" dirty="0"/>
              <a:t>Pozvánka ke zkouškám Vám přijde doporučeným dopisem.</a:t>
            </a:r>
          </a:p>
          <a:p>
            <a:r>
              <a:rPr lang="cs-CZ" dirty="0"/>
              <a:t>Neuvidíte po vyhodnocení testů výsledky svého dítěte u jednotné přijímací zkoušky.</a:t>
            </a:r>
          </a:p>
          <a:p>
            <a:endParaRPr lang="cs-CZ" dirty="0"/>
          </a:p>
        </p:txBody>
      </p:sp>
    </p:spTree>
    <p:extLst>
      <p:ext uri="{BB962C8B-B14F-4D97-AF65-F5344CB8AC3E}">
        <p14:creationId xmlns:p14="http://schemas.microsoft.com/office/powerpoint/2010/main" val="20706034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Výhody a nevýhoda </a:t>
            </a:r>
            <a:r>
              <a:rPr lang="cs-CZ" dirty="0">
                <a:highlight>
                  <a:srgbClr val="FFFF00"/>
                </a:highlight>
              </a:rPr>
              <a:t>ZRUŠENO</a:t>
            </a:r>
          </a:p>
        </p:txBody>
      </p:sp>
      <p:sp>
        <p:nvSpPr>
          <p:cNvPr id="3" name="Zástupný symbol pro obsah 2"/>
          <p:cNvSpPr>
            <a:spLocks noGrp="1"/>
          </p:cNvSpPr>
          <p:nvPr>
            <p:ph idx="1"/>
          </p:nvPr>
        </p:nvSpPr>
        <p:spPr/>
        <p:txBody>
          <a:bodyPr/>
          <a:lstStyle/>
          <a:p>
            <a:r>
              <a:rPr lang="cs-CZ" dirty="0">
                <a:solidFill>
                  <a:srgbClr val="7030A0"/>
                </a:solidFill>
              </a:rPr>
              <a:t>Jednoduchý výběr ze všech škol, </a:t>
            </a:r>
            <a:r>
              <a:rPr lang="cs-CZ" dirty="0"/>
              <a:t>stačí vybrat školu (včetně oboru, zaměření a formy vzdělávání) a potřebné informace nemusíte hledat jinde.</a:t>
            </a:r>
          </a:p>
          <a:p>
            <a:r>
              <a:rPr lang="cs-CZ" dirty="0">
                <a:solidFill>
                  <a:srgbClr val="7030A0"/>
                </a:solidFill>
              </a:rPr>
              <a:t>U každé školy/oboru vzdělání uvidíte počty přihlášek a přijatých uchazečů v minulých letech.</a:t>
            </a:r>
          </a:p>
          <a:p>
            <a:r>
              <a:rPr lang="cs-CZ" dirty="0"/>
              <a:t>Stačí jedna kopie od každé přílohy.</a:t>
            </a:r>
          </a:p>
          <a:p>
            <a:r>
              <a:rPr lang="cs-CZ" b="1" dirty="0">
                <a:solidFill>
                  <a:srgbClr val="FF0000"/>
                </a:solidFill>
              </a:rPr>
              <a:t>NEVÝHODA</a:t>
            </a:r>
          </a:p>
          <a:p>
            <a:r>
              <a:rPr lang="cs-CZ" b="1" dirty="0">
                <a:solidFill>
                  <a:srgbClr val="FF0000"/>
                </a:solidFill>
              </a:rPr>
              <a:t>Musíte doručit listinnou přihlášku do každé škol</a:t>
            </a:r>
          </a:p>
          <a:p>
            <a:endParaRPr lang="cs-CZ"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24C175-1F4D-4971-9507-A4AA3AC1D32B}"/>
              </a:ext>
            </a:extLst>
          </p:cNvPr>
          <p:cNvSpPr>
            <a:spLocks noGrp="1"/>
          </p:cNvSpPr>
          <p:nvPr>
            <p:ph type="title"/>
          </p:nvPr>
        </p:nvSpPr>
        <p:spPr/>
        <p:txBody>
          <a:bodyPr>
            <a:normAutofit/>
          </a:bodyPr>
          <a:lstStyle/>
          <a:p>
            <a:r>
              <a:rPr lang="cs-CZ" sz="4000" b="1" dirty="0">
                <a:solidFill>
                  <a:srgbClr val="7030A0"/>
                </a:solidFill>
              </a:rPr>
              <a:t>3. Tiskopis</a:t>
            </a:r>
            <a:br>
              <a:rPr lang="cs-CZ" sz="4000" dirty="0"/>
            </a:br>
            <a:endParaRPr lang="cs-CZ" sz="4000" dirty="0"/>
          </a:p>
        </p:txBody>
      </p:sp>
      <p:sp>
        <p:nvSpPr>
          <p:cNvPr id="3" name="Zástupný symbol pro obsah 2">
            <a:extLst>
              <a:ext uri="{FF2B5EF4-FFF2-40B4-BE49-F238E27FC236}">
                <a16:creationId xmlns:a16="http://schemas.microsoft.com/office/drawing/2014/main" id="{3EA285FD-F6C8-4A54-877E-38E93E01B4F8}"/>
              </a:ext>
            </a:extLst>
          </p:cNvPr>
          <p:cNvSpPr>
            <a:spLocks noGrp="1"/>
          </p:cNvSpPr>
          <p:nvPr>
            <p:ph idx="1"/>
          </p:nvPr>
        </p:nvSpPr>
        <p:spPr>
          <a:xfrm>
            <a:off x="677334" y="1343379"/>
            <a:ext cx="8596668" cy="4697984"/>
          </a:xfrm>
        </p:spPr>
        <p:txBody>
          <a:bodyPr>
            <a:normAutofit/>
          </a:bodyPr>
          <a:lstStyle/>
          <a:p>
            <a:r>
              <a:rPr lang="cs-CZ" sz="2300" dirty="0"/>
              <a:t>Vyplníte klasickou listinnou přihlášku a doručíte ji do každé zvolené školy. Ke každé přihlášce přiložíte všechny přílohy, které daná škola/obor požaduje. Každá přihláška musí mít obory uvedené ve </a:t>
            </a:r>
            <a:r>
              <a:rPr lang="cs-CZ" sz="2300" b="1" dirty="0"/>
              <a:t>stejném pořadí </a:t>
            </a:r>
            <a:r>
              <a:rPr lang="cs-CZ" sz="2300" dirty="0"/>
              <a:t>dle zvolené priority pro přijetí.</a:t>
            </a:r>
          </a:p>
          <a:p>
            <a:r>
              <a:rPr lang="cs-CZ" sz="2300" dirty="0"/>
              <a:t>Ke každé přihlášce </a:t>
            </a:r>
            <a:r>
              <a:rPr lang="cs-CZ" sz="2300" b="1" dirty="0"/>
              <a:t>musíte přiložit listinné kopie všech příloh</a:t>
            </a:r>
            <a:r>
              <a:rPr lang="cs-CZ" sz="2300" dirty="0"/>
              <a:t>.</a:t>
            </a:r>
          </a:p>
          <a:p>
            <a:r>
              <a:rPr lang="cs-CZ" sz="2300" b="1" dirty="0"/>
              <a:t>Musíte doručit listinnou přihlášku se všemi přílohami do každé školy.</a:t>
            </a:r>
          </a:p>
          <a:p>
            <a:pPr marL="0" indent="0">
              <a:buNone/>
            </a:pPr>
            <a:endParaRPr lang="cs-CZ" sz="2300" dirty="0"/>
          </a:p>
          <a:p>
            <a:r>
              <a:rPr lang="cs-CZ" sz="2300" b="1" dirty="0"/>
              <a:t>Pozvánka ke zkouškám Vám přijde doporučeným dopisem.</a:t>
            </a:r>
          </a:p>
          <a:p>
            <a:r>
              <a:rPr lang="cs-CZ" sz="2300" dirty="0"/>
              <a:t>Neuvidíte po vyhodnocení testů výsledky svého dítěte u jednotné přijímací zkoušky.</a:t>
            </a:r>
          </a:p>
          <a:p>
            <a:endParaRPr lang="cs-CZ" dirty="0"/>
          </a:p>
        </p:txBody>
      </p:sp>
    </p:spTree>
    <p:extLst>
      <p:ext uri="{BB962C8B-B14F-4D97-AF65-F5344CB8AC3E}">
        <p14:creationId xmlns:p14="http://schemas.microsoft.com/office/powerpoint/2010/main" val="6839091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54612DF-B811-4AE4-6A61-2D4096FA7148}"/>
              </a:ext>
            </a:extLst>
          </p:cNvPr>
          <p:cNvSpPr>
            <a:spLocks noGrp="1"/>
          </p:cNvSpPr>
          <p:nvPr>
            <p:ph type="title"/>
          </p:nvPr>
        </p:nvSpPr>
        <p:spPr/>
        <p:txBody>
          <a:bodyPr/>
          <a:lstStyle/>
          <a:p>
            <a:r>
              <a:rPr lang="cs-CZ" dirty="0"/>
              <a:t>Potvrzení  od lékaře</a:t>
            </a:r>
          </a:p>
        </p:txBody>
      </p:sp>
      <p:sp>
        <p:nvSpPr>
          <p:cNvPr id="3" name="Zástupný obsah 2">
            <a:extLst>
              <a:ext uri="{FF2B5EF4-FFF2-40B4-BE49-F238E27FC236}">
                <a16:creationId xmlns:a16="http://schemas.microsoft.com/office/drawing/2014/main" id="{7B7412C0-E0DA-5792-892E-FB140C3E0469}"/>
              </a:ext>
            </a:extLst>
          </p:cNvPr>
          <p:cNvSpPr>
            <a:spLocks noGrp="1"/>
          </p:cNvSpPr>
          <p:nvPr>
            <p:ph idx="1"/>
          </p:nvPr>
        </p:nvSpPr>
        <p:spPr/>
        <p:txBody>
          <a:bodyPr/>
          <a:lstStyle/>
          <a:p>
            <a:r>
              <a:rPr lang="cs-CZ" dirty="0"/>
              <a:t>Potvrzení od lékaře je jako samostatná příloha přihlášky (nepotvrzuje se tedy v přihlášce).</a:t>
            </a:r>
          </a:p>
          <a:p>
            <a:r>
              <a:rPr lang="cs-CZ" dirty="0"/>
              <a:t> </a:t>
            </a:r>
            <a:r>
              <a:rPr lang="cs-CZ" b="1" dirty="0"/>
              <a:t>POZOR, na potvrzení od lékaře musí být správný kód oboru/oborů vzdělání!</a:t>
            </a:r>
            <a:endParaRPr lang="cs-CZ" dirty="0"/>
          </a:p>
          <a:p>
            <a:endParaRPr lang="cs-CZ" dirty="0"/>
          </a:p>
        </p:txBody>
      </p:sp>
    </p:spTree>
    <p:extLst>
      <p:ext uri="{BB962C8B-B14F-4D97-AF65-F5344CB8AC3E}">
        <p14:creationId xmlns:p14="http://schemas.microsoft.com/office/powerpoint/2010/main" val="23368304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u="sng" dirty="0">
                <a:hlinkClick r:id="rId2"/>
              </a:rPr>
              <a:t>https://prijimacky.cermat.cz/menu/jednotna-prijimaci-zkouska</a:t>
            </a:r>
            <a:endParaRPr lang="cs-CZ" dirty="0"/>
          </a:p>
          <a:p>
            <a:r>
              <a:rPr lang="cs-CZ" dirty="0"/>
              <a:t>https://www.prihlaskynastredni.cz/rodice-zaci.php</a:t>
            </a:r>
          </a:p>
          <a:p>
            <a:endParaRPr lang="cs-CZ"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F435F86-19BA-06C0-9D91-808245386BF8}"/>
              </a:ext>
            </a:extLst>
          </p:cNvPr>
          <p:cNvSpPr>
            <a:spLocks noGrp="1"/>
          </p:cNvSpPr>
          <p:nvPr>
            <p:ph type="title"/>
          </p:nvPr>
        </p:nvSpPr>
        <p:spPr/>
        <p:txBody>
          <a:bodyPr/>
          <a:lstStyle/>
          <a:p>
            <a:r>
              <a:rPr lang="cs-CZ" dirty="0"/>
              <a:t>Školní přijímací zkoušky ŠPZ</a:t>
            </a:r>
          </a:p>
        </p:txBody>
      </p:sp>
      <p:sp>
        <p:nvSpPr>
          <p:cNvPr id="3" name="Zástupný obsah 2">
            <a:extLst>
              <a:ext uri="{FF2B5EF4-FFF2-40B4-BE49-F238E27FC236}">
                <a16:creationId xmlns:a16="http://schemas.microsoft.com/office/drawing/2014/main" id="{316B29CC-E253-27F9-9492-F219E7D7A238}"/>
              </a:ext>
            </a:extLst>
          </p:cNvPr>
          <p:cNvSpPr>
            <a:spLocks noGrp="1"/>
          </p:cNvSpPr>
          <p:nvPr>
            <p:ph idx="1"/>
          </p:nvPr>
        </p:nvSpPr>
        <p:spPr/>
        <p:txBody>
          <a:bodyPr>
            <a:normAutofit fontScale="85000" lnSpcReduction="20000"/>
          </a:bodyPr>
          <a:lstStyle/>
          <a:p>
            <a:r>
              <a:rPr lang="cs-CZ" dirty="0"/>
              <a:t>Školní části přijímacích zkoušek se konají v jednotlivých středních školách, které je vypisují.</a:t>
            </a:r>
          </a:p>
          <a:p>
            <a:endParaRPr lang="cs-CZ" dirty="0"/>
          </a:p>
          <a:p>
            <a:endParaRPr lang="cs-CZ" dirty="0"/>
          </a:p>
          <a:p>
            <a:r>
              <a:rPr lang="cs-CZ" dirty="0"/>
              <a:t>ŠPZ a talentové zkoušky:/SŠ  budou informovat o termínu/</a:t>
            </a:r>
          </a:p>
          <a:p>
            <a:r>
              <a:rPr lang="cs-CZ" dirty="0"/>
              <a:t>od 15. března do 23. dubna 2026 - platí jak pro obory vzdělání s maturitní zkouškou, tak i pro obory vzdělání bez maturitní zkoušky</a:t>
            </a:r>
          </a:p>
          <a:p>
            <a:pPr marL="0" indent="0">
              <a:buNone/>
            </a:pPr>
            <a:endParaRPr lang="cs-CZ" dirty="0"/>
          </a:p>
          <a:p>
            <a:r>
              <a:rPr lang="cs-CZ" b="1" dirty="0"/>
              <a:t>Náhradní termíny:</a:t>
            </a:r>
          </a:p>
          <a:p>
            <a:r>
              <a:rPr lang="cs-CZ" dirty="0"/>
              <a:t>ŠPZ a talentové zkoušky:</a:t>
            </a:r>
          </a:p>
          <a:p>
            <a:r>
              <a:rPr lang="cs-CZ" dirty="0"/>
              <a:t>od 24. dubna do 5. května 2026 - platí jak pro obory vzdělání s maturitní zkouškou, tak i pro obory vzdělání bez maturitní zkoušky</a:t>
            </a:r>
          </a:p>
          <a:p>
            <a:endParaRPr lang="cs-CZ" dirty="0"/>
          </a:p>
          <a:p>
            <a:endParaRPr lang="cs-CZ" dirty="0"/>
          </a:p>
        </p:txBody>
      </p:sp>
    </p:spTree>
    <p:extLst>
      <p:ext uri="{BB962C8B-B14F-4D97-AF65-F5344CB8AC3E}">
        <p14:creationId xmlns:p14="http://schemas.microsoft.com/office/powerpoint/2010/main" val="171776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1D4F4A-8145-4302-8E23-0E8686176B5A}"/>
              </a:ext>
            </a:extLst>
          </p:cNvPr>
          <p:cNvSpPr>
            <a:spLocks noGrp="1"/>
          </p:cNvSpPr>
          <p:nvPr>
            <p:ph type="title"/>
          </p:nvPr>
        </p:nvSpPr>
        <p:spPr/>
        <p:txBody>
          <a:bodyPr>
            <a:normAutofit/>
          </a:bodyPr>
          <a:lstStyle/>
          <a:p>
            <a:br>
              <a:rPr lang="cs-CZ" dirty="0"/>
            </a:br>
            <a:r>
              <a:rPr lang="cs-CZ" dirty="0"/>
              <a:t>Důležitá data</a:t>
            </a:r>
          </a:p>
        </p:txBody>
      </p:sp>
      <p:sp>
        <p:nvSpPr>
          <p:cNvPr id="3" name="Zástupný symbol pro obsah 2">
            <a:extLst>
              <a:ext uri="{FF2B5EF4-FFF2-40B4-BE49-F238E27FC236}">
                <a16:creationId xmlns:a16="http://schemas.microsoft.com/office/drawing/2014/main" id="{21F8443A-9275-4257-91E1-2E2FDF70A91D}"/>
              </a:ext>
            </a:extLst>
          </p:cNvPr>
          <p:cNvSpPr>
            <a:spLocks noGrp="1"/>
          </p:cNvSpPr>
          <p:nvPr>
            <p:ph idx="1"/>
          </p:nvPr>
        </p:nvSpPr>
        <p:spPr/>
        <p:txBody>
          <a:bodyPr/>
          <a:lstStyle/>
          <a:p>
            <a:pPr marL="0" lvl="0" indent="0">
              <a:buNone/>
            </a:pPr>
            <a:endParaRPr lang="cs-CZ" sz="3000" dirty="0"/>
          </a:p>
          <a:p>
            <a:r>
              <a:rPr lang="pl-PL" dirty="0"/>
              <a:t>12. - 14. května 2026 - nahlížení do spisu</a:t>
            </a:r>
          </a:p>
          <a:p>
            <a:pPr lvl="0"/>
            <a:endParaRPr lang="cs-CZ" sz="3200" b="1" dirty="0">
              <a:solidFill>
                <a:srgbClr val="C00000"/>
              </a:solidFill>
            </a:endParaRPr>
          </a:p>
          <a:p>
            <a:pPr lvl="0"/>
            <a:endParaRPr lang="cs-CZ" sz="3200" b="1" dirty="0">
              <a:solidFill>
                <a:srgbClr val="C00000"/>
              </a:solidFill>
            </a:endParaRPr>
          </a:p>
          <a:p>
            <a:pPr lvl="0"/>
            <a:r>
              <a:rPr lang="cs-CZ" sz="3200" b="1" dirty="0">
                <a:solidFill>
                  <a:srgbClr val="C00000"/>
                </a:solidFill>
              </a:rPr>
              <a:t>15. května 2026</a:t>
            </a:r>
            <a:r>
              <a:rPr lang="cs-CZ" sz="3200" dirty="0">
                <a:solidFill>
                  <a:srgbClr val="C00000"/>
                </a:solidFill>
              </a:rPr>
              <a:t> </a:t>
            </a:r>
            <a:r>
              <a:rPr lang="cs-CZ" sz="3200" dirty="0"/>
              <a:t>- ředitel školy zveřejní výsledky (ve škole a v informačním systému)</a:t>
            </a:r>
          </a:p>
          <a:p>
            <a:endParaRPr lang="cs-CZ" dirty="0"/>
          </a:p>
        </p:txBody>
      </p:sp>
    </p:spTree>
    <p:extLst>
      <p:ext uri="{BB962C8B-B14F-4D97-AF65-F5344CB8AC3E}">
        <p14:creationId xmlns:p14="http://schemas.microsoft.com/office/powerpoint/2010/main" val="130646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AAA891-0296-4359-8EE1-7997D6307E99}"/>
              </a:ext>
            </a:extLst>
          </p:cNvPr>
          <p:cNvSpPr>
            <a:spLocks noGrp="1"/>
          </p:cNvSpPr>
          <p:nvPr>
            <p:ph type="title"/>
          </p:nvPr>
        </p:nvSpPr>
        <p:spPr>
          <a:xfrm>
            <a:off x="1328530" y="322616"/>
            <a:ext cx="10515600" cy="1325563"/>
          </a:xfrm>
        </p:spPr>
        <p:txBody>
          <a:bodyPr/>
          <a:lstStyle/>
          <a:p>
            <a:r>
              <a:rPr lang="cs-CZ" b="1" dirty="0">
                <a:solidFill>
                  <a:schemeClr val="accent5">
                    <a:lumMod val="50000"/>
                  </a:schemeClr>
                </a:solidFill>
              </a:rPr>
              <a:t>Kde se budou konat zkoušky?</a:t>
            </a:r>
            <a:br>
              <a:rPr lang="cs-CZ" dirty="0">
                <a:solidFill>
                  <a:schemeClr val="accent5">
                    <a:lumMod val="50000"/>
                  </a:schemeClr>
                </a:solidFill>
              </a:rPr>
            </a:br>
            <a:endParaRPr lang="cs-CZ" dirty="0">
              <a:solidFill>
                <a:schemeClr val="accent5">
                  <a:lumMod val="50000"/>
                </a:schemeClr>
              </a:solidFill>
            </a:endParaRPr>
          </a:p>
        </p:txBody>
      </p:sp>
      <p:sp>
        <p:nvSpPr>
          <p:cNvPr id="3" name="Zástupný symbol pro obsah 2">
            <a:extLst>
              <a:ext uri="{FF2B5EF4-FFF2-40B4-BE49-F238E27FC236}">
                <a16:creationId xmlns:a16="http://schemas.microsoft.com/office/drawing/2014/main" id="{02FAFB87-B177-4F7B-AA07-8A7928B99221}"/>
              </a:ext>
            </a:extLst>
          </p:cNvPr>
          <p:cNvSpPr>
            <a:spLocks noGrp="1"/>
          </p:cNvSpPr>
          <p:nvPr>
            <p:ph idx="1"/>
          </p:nvPr>
        </p:nvSpPr>
        <p:spPr>
          <a:xfrm>
            <a:off x="677334" y="1648179"/>
            <a:ext cx="8596668" cy="4393184"/>
          </a:xfrm>
        </p:spPr>
        <p:txBody>
          <a:bodyPr>
            <a:normAutofit/>
          </a:bodyPr>
          <a:lstStyle/>
          <a:p>
            <a:pPr marL="0" lvl="0" indent="0">
              <a:buNone/>
            </a:pPr>
            <a:endParaRPr lang="cs-CZ" sz="2300" dirty="0"/>
          </a:p>
          <a:p>
            <a:pPr lvl="0"/>
            <a:r>
              <a:rPr lang="cs-CZ" sz="2300" dirty="0"/>
              <a:t>Jednotnou přijímací zkoušku (JPZ) budete konat výhradně na některých ze škol, na které se přihlásíte. </a:t>
            </a:r>
          </a:p>
          <a:p>
            <a:pPr lvl="0"/>
            <a:r>
              <a:rPr lang="cs-CZ" sz="2300" dirty="0"/>
              <a:t>Školy pro konání JPZ budou určeny systémem a dozvíte se o nich z pozvánek, které Vám pošlou ředitelé škol. </a:t>
            </a:r>
          </a:p>
          <a:p>
            <a:pPr lvl="0"/>
            <a:r>
              <a:rPr lang="cs-CZ" sz="2300" dirty="0"/>
              <a:t>Může se stát, že budete konat JPZ i 2x ve stejné škole</a:t>
            </a:r>
            <a:r>
              <a:rPr lang="cs-CZ" sz="2300" dirty="0">
                <a:solidFill>
                  <a:srgbClr val="00B050"/>
                </a:solidFill>
              </a:rPr>
              <a:t>-/</a:t>
            </a:r>
            <a:r>
              <a:rPr lang="cs-CZ" sz="2300" b="1" dirty="0">
                <a:solidFill>
                  <a:srgbClr val="FF0000"/>
                </a:solidFill>
              </a:rPr>
              <a:t>co nejblíže bydliště/</a:t>
            </a:r>
            <a:r>
              <a:rPr lang="cs-CZ" sz="2000" b="1" dirty="0"/>
              <a:t>pokud to bude kapacitně možné/</a:t>
            </a:r>
          </a:p>
          <a:p>
            <a:pPr marL="0" lvl="0" indent="0">
              <a:buNone/>
            </a:pPr>
            <a:endParaRPr lang="cs-CZ" sz="2300" dirty="0"/>
          </a:p>
          <a:p>
            <a:pPr lvl="0"/>
            <a:r>
              <a:rPr lang="cs-CZ" sz="2300" b="1" dirty="0"/>
              <a:t>Náhradní termín JPZ </a:t>
            </a:r>
            <a:r>
              <a:rPr lang="cs-CZ" sz="2300" dirty="0"/>
              <a:t>budete konat ve škole, kde se měl konat termín řádný.   /29.dubna a 30.dubna  /</a:t>
            </a:r>
          </a:p>
          <a:p>
            <a:endParaRPr lang="cs-CZ" dirty="0"/>
          </a:p>
        </p:txBody>
      </p:sp>
    </p:spTree>
    <p:extLst>
      <p:ext uri="{BB962C8B-B14F-4D97-AF65-F5344CB8AC3E}">
        <p14:creationId xmlns:p14="http://schemas.microsoft.com/office/powerpoint/2010/main" val="3637237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98A209-D4BA-47B1-BC2C-3A5CADD5C95B}"/>
              </a:ext>
            </a:extLst>
          </p:cNvPr>
          <p:cNvSpPr>
            <a:spLocks noGrp="1"/>
          </p:cNvSpPr>
          <p:nvPr>
            <p:ph type="title"/>
          </p:nvPr>
        </p:nvSpPr>
        <p:spPr/>
        <p:txBody>
          <a:bodyPr>
            <a:normAutofit/>
          </a:bodyPr>
          <a:lstStyle/>
          <a:p>
            <a:r>
              <a:rPr lang="cs-CZ" sz="4000" b="1" dirty="0">
                <a:solidFill>
                  <a:schemeClr val="accent5">
                    <a:lumMod val="50000"/>
                  </a:schemeClr>
                </a:solidFill>
              </a:rPr>
              <a:t>Přihláška</a:t>
            </a:r>
            <a:br>
              <a:rPr lang="cs-CZ" sz="4000" dirty="0">
                <a:solidFill>
                  <a:schemeClr val="accent5">
                    <a:lumMod val="50000"/>
                  </a:schemeClr>
                </a:solidFill>
              </a:rPr>
            </a:br>
            <a:endParaRPr lang="cs-CZ" sz="4000" dirty="0">
              <a:solidFill>
                <a:schemeClr val="accent5">
                  <a:lumMod val="50000"/>
                </a:schemeClr>
              </a:solidFill>
            </a:endParaRPr>
          </a:p>
        </p:txBody>
      </p:sp>
      <p:sp>
        <p:nvSpPr>
          <p:cNvPr id="3" name="Zástupný symbol pro obsah 2">
            <a:extLst>
              <a:ext uri="{FF2B5EF4-FFF2-40B4-BE49-F238E27FC236}">
                <a16:creationId xmlns:a16="http://schemas.microsoft.com/office/drawing/2014/main" id="{49B8E11B-4935-4D20-B9C3-925C556FCF86}"/>
              </a:ext>
            </a:extLst>
          </p:cNvPr>
          <p:cNvSpPr>
            <a:spLocks noGrp="1"/>
          </p:cNvSpPr>
          <p:nvPr>
            <p:ph idx="1"/>
          </p:nvPr>
        </p:nvSpPr>
        <p:spPr/>
        <p:txBody>
          <a:bodyPr>
            <a:normAutofit/>
          </a:bodyPr>
          <a:lstStyle/>
          <a:p>
            <a:pPr marL="0" indent="0">
              <a:buNone/>
            </a:pPr>
            <a:r>
              <a:rPr lang="cs-CZ" sz="2300" dirty="0"/>
              <a:t>Pro první kolo přijímacího řízení můžete podat: </a:t>
            </a:r>
          </a:p>
          <a:p>
            <a:pPr lvl="0"/>
            <a:r>
              <a:rPr lang="cs-CZ" sz="2300" b="1" dirty="0"/>
              <a:t>až 3 přihlášky do oborů vzdělání bez talentové zkoušky (maturitní i nematuritní obory)</a:t>
            </a:r>
            <a:endParaRPr lang="cs-CZ" sz="2300" dirty="0"/>
          </a:p>
          <a:p>
            <a:pPr marL="0" lvl="0" indent="0">
              <a:buNone/>
            </a:pPr>
            <a:endParaRPr lang="cs-CZ" sz="2300" dirty="0"/>
          </a:p>
          <a:p>
            <a:pPr lvl="0"/>
            <a:r>
              <a:rPr lang="cs-CZ" sz="2300" b="1" dirty="0"/>
              <a:t>až 2 přihlášky </a:t>
            </a:r>
            <a:r>
              <a:rPr lang="cs-CZ" sz="2300" dirty="0"/>
              <a:t>do oborů vzdělání s talentovou zkouškou</a:t>
            </a:r>
          </a:p>
          <a:p>
            <a:pPr lvl="0"/>
            <a:r>
              <a:rPr lang="cs-CZ" sz="2400" dirty="0"/>
              <a:t>Pokud jste podali 2 přihlášky do oborů s talentovou zkouškou, můžete se přihlásit do dalších 3 oborů bez talentové zkoušky, budete se tedy v přihlášce rovnat do pořadí celkem 5 oborů.</a:t>
            </a:r>
          </a:p>
          <a:p>
            <a:pPr lvl="0"/>
            <a:endParaRPr lang="cs-CZ" sz="2300" dirty="0"/>
          </a:p>
          <a:p>
            <a:pPr lvl="0"/>
            <a:r>
              <a:rPr lang="cs-CZ" sz="2300" b="1" dirty="0"/>
              <a:t>Důležité je seřadit podle PRIORITY</a:t>
            </a:r>
          </a:p>
          <a:p>
            <a:pPr marL="0" indent="0">
              <a:buNone/>
            </a:pPr>
            <a:endParaRPr lang="cs-CZ" dirty="0"/>
          </a:p>
        </p:txBody>
      </p:sp>
    </p:spTree>
    <p:extLst>
      <p:ext uri="{BB962C8B-B14F-4D97-AF65-F5344CB8AC3E}">
        <p14:creationId xmlns:p14="http://schemas.microsoft.com/office/powerpoint/2010/main" val="3185332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8E6C41F-317C-903C-EEE4-98D6916B4F46}"/>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F5F263D0-5A4E-984E-3083-EA57F23F6B8B}"/>
              </a:ext>
            </a:extLst>
          </p:cNvPr>
          <p:cNvSpPr>
            <a:spLocks noGrp="1"/>
          </p:cNvSpPr>
          <p:nvPr>
            <p:ph idx="1"/>
          </p:nvPr>
        </p:nvSpPr>
        <p:spPr/>
        <p:txBody>
          <a:bodyPr/>
          <a:lstStyle/>
          <a:p>
            <a:r>
              <a:rPr lang="cs-CZ" sz="2800" dirty="0"/>
              <a:t>Součástí přihlášky je  </a:t>
            </a:r>
            <a:r>
              <a:rPr lang="cs-CZ" sz="2800" b="1" dirty="0"/>
              <a:t>čestné prohlášení  </a:t>
            </a:r>
            <a:r>
              <a:rPr lang="cs-CZ" sz="2800" dirty="0"/>
              <a:t>podávající osoby , že nezletilý  uchazeč souhlasí s jejím podání a obsahem</a:t>
            </a:r>
          </a:p>
          <a:p>
            <a:endParaRPr lang="cs-CZ" sz="2800" dirty="0"/>
          </a:p>
          <a:p>
            <a:r>
              <a:rPr lang="cs-CZ" b="1" dirty="0"/>
              <a:t>V</a:t>
            </a:r>
            <a:r>
              <a:rPr lang="cs-CZ" sz="2800" b="1" dirty="0"/>
              <a:t>šechny střední školy musí dát kritéria oborů /leden/</a:t>
            </a:r>
          </a:p>
          <a:p>
            <a:endParaRPr lang="cs-CZ" sz="2800" b="1" dirty="0"/>
          </a:p>
          <a:p>
            <a:r>
              <a:rPr lang="cs-CZ" sz="2800" b="1" dirty="0"/>
              <a:t>Údaje o podpůrných opatření </a:t>
            </a:r>
            <a:r>
              <a:rPr lang="cs-CZ" sz="2800" dirty="0"/>
              <a:t>zadá ředitel každého oboru vzdělání, kde se povinně koná jednotná zkouška /kopie ne originál/ vydá poradna </a:t>
            </a:r>
          </a:p>
          <a:p>
            <a:r>
              <a:rPr lang="cs-CZ" dirty="0"/>
              <a:t>Lékařské potvrzení….u některých oborů /tiskopisy dám žákům/</a:t>
            </a:r>
            <a:endParaRPr lang="cs-CZ" sz="2800" dirty="0"/>
          </a:p>
          <a:p>
            <a:endParaRPr lang="cs-CZ" dirty="0"/>
          </a:p>
        </p:txBody>
      </p:sp>
    </p:spTree>
    <p:extLst>
      <p:ext uri="{BB962C8B-B14F-4D97-AF65-F5344CB8AC3E}">
        <p14:creationId xmlns:p14="http://schemas.microsoft.com/office/powerpoint/2010/main" val="2003876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ASI VÁS ZAJÍMÁ…</a:t>
            </a:r>
          </a:p>
        </p:txBody>
      </p:sp>
      <p:sp>
        <p:nvSpPr>
          <p:cNvPr id="3" name="Zástupný symbol pro obsah 2"/>
          <p:cNvSpPr>
            <a:spLocks noGrp="1"/>
          </p:cNvSpPr>
          <p:nvPr>
            <p:ph idx="1"/>
          </p:nvPr>
        </p:nvSpPr>
        <p:spPr/>
        <p:txBody>
          <a:bodyPr/>
          <a:lstStyle/>
          <a:p>
            <a:r>
              <a:rPr lang="cs-CZ" b="1" dirty="0"/>
              <a:t>Byl jsem přijat na mou první školu/obor vzdělání v pořadí, ale rozmyslel jsem si to a chtěl bych radši na druhou. Můžu to nějak udělat?</a:t>
            </a:r>
            <a:endParaRPr lang="cs-CZ" dirty="0"/>
          </a:p>
          <a:p>
            <a:r>
              <a:rPr lang="cs-CZ" dirty="0"/>
              <a:t>Nemůžete. Pokud jste na jednu školu do příslušného oboru přijat, jediná možnost je vzdát se přijetí, pak podat přihlášku ve 2. nebo dalším kole. Nemáte ale jistotu, že na Vaší „druhé“ škole bude ve 2. kole vypisováno přijímací řízení a že na ní budete přijat.</a:t>
            </a:r>
          </a:p>
          <a:p>
            <a:endParaRPr lang="cs-CZ"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8C1595-5C3F-4486-90A7-B8940A1FA160}"/>
              </a:ext>
            </a:extLst>
          </p:cNvPr>
          <p:cNvSpPr>
            <a:spLocks noGrp="1"/>
          </p:cNvSpPr>
          <p:nvPr>
            <p:ph type="title"/>
          </p:nvPr>
        </p:nvSpPr>
        <p:spPr>
          <a:xfrm>
            <a:off x="677333" y="609600"/>
            <a:ext cx="9618133" cy="1320800"/>
          </a:xfrm>
        </p:spPr>
        <p:txBody>
          <a:bodyPr>
            <a:noAutofit/>
          </a:bodyPr>
          <a:lstStyle/>
          <a:p>
            <a:r>
              <a:rPr lang="cs-CZ" sz="4000" b="1" dirty="0">
                <a:solidFill>
                  <a:schemeClr val="accent5">
                    <a:lumMod val="50000"/>
                  </a:schemeClr>
                </a:solidFill>
              </a:rPr>
              <a:t>Výběr škol na přihlášku – prioritizace</a:t>
            </a:r>
            <a:br>
              <a:rPr lang="cs-CZ" sz="4000" dirty="0"/>
            </a:br>
            <a:endParaRPr lang="cs-CZ" sz="4000" dirty="0"/>
          </a:p>
        </p:txBody>
      </p:sp>
      <p:sp>
        <p:nvSpPr>
          <p:cNvPr id="3" name="Zástupný symbol pro obsah 2">
            <a:extLst>
              <a:ext uri="{FF2B5EF4-FFF2-40B4-BE49-F238E27FC236}">
                <a16:creationId xmlns:a16="http://schemas.microsoft.com/office/drawing/2014/main" id="{D94C2C82-C696-4990-98C2-DFB768FCDA75}"/>
              </a:ext>
            </a:extLst>
          </p:cNvPr>
          <p:cNvSpPr>
            <a:spLocks noGrp="1"/>
          </p:cNvSpPr>
          <p:nvPr>
            <p:ph idx="1"/>
          </p:nvPr>
        </p:nvSpPr>
        <p:spPr/>
        <p:txBody>
          <a:bodyPr>
            <a:normAutofit/>
          </a:bodyPr>
          <a:lstStyle/>
          <a:p>
            <a:r>
              <a:rPr lang="cs-CZ" sz="2300" b="1" dirty="0">
                <a:solidFill>
                  <a:srgbClr val="00B050"/>
                </a:solidFill>
              </a:rPr>
              <a:t>V přihlášce závazně zvolíte pořadí oborů vzdělání v jednotlivých školách podle Vaší priority. </a:t>
            </a:r>
          </a:p>
          <a:p>
            <a:endParaRPr lang="cs-CZ" sz="2300" b="1" dirty="0">
              <a:solidFill>
                <a:srgbClr val="00B050"/>
              </a:solidFill>
            </a:endParaRPr>
          </a:p>
          <a:p>
            <a:r>
              <a:rPr lang="cs-CZ" sz="2300" b="1" dirty="0">
                <a:solidFill>
                  <a:srgbClr val="00B050"/>
                </a:solidFill>
              </a:rPr>
              <a:t>Co to znamená?</a:t>
            </a:r>
          </a:p>
          <a:p>
            <a:pPr marL="0" indent="0">
              <a:buNone/>
            </a:pPr>
            <a:endParaRPr lang="cs-CZ" sz="2300" dirty="0"/>
          </a:p>
          <a:p>
            <a:r>
              <a:rPr lang="cs-CZ" sz="2300" dirty="0"/>
              <a:t>Své vybrané školy a jejich obory vzdělání seřadíte do pořadí podle toho, kam chcete </a:t>
            </a:r>
            <a:r>
              <a:rPr lang="cs-CZ" sz="2300" b="1" dirty="0"/>
              <a:t>nejvíce. </a:t>
            </a:r>
          </a:p>
          <a:p>
            <a:r>
              <a:rPr lang="cs-CZ" sz="2300" i="1" dirty="0">
                <a:solidFill>
                  <a:schemeClr val="accent4">
                    <a:lumMod val="50000"/>
                  </a:schemeClr>
                </a:solidFill>
              </a:rPr>
              <a:t>Nejvíce chci do školy č. 1, pokud se nedostanu do školy č. 1, pak chci do školy č. 2, pokud se nedostanu ani do té, pak chci do školy č. 3</a:t>
            </a:r>
            <a:r>
              <a:rPr lang="cs-CZ" sz="2300" dirty="0">
                <a:solidFill>
                  <a:schemeClr val="accent4">
                    <a:lumMod val="50000"/>
                  </a:schemeClr>
                </a:solidFill>
              </a:rPr>
              <a:t>. pak 4….</a:t>
            </a:r>
          </a:p>
          <a:p>
            <a:endParaRPr lang="cs-CZ" dirty="0"/>
          </a:p>
        </p:txBody>
      </p:sp>
    </p:spTree>
    <p:extLst>
      <p:ext uri="{BB962C8B-B14F-4D97-AF65-F5344CB8AC3E}">
        <p14:creationId xmlns:p14="http://schemas.microsoft.com/office/powerpoint/2010/main" val="2987956664"/>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679</TotalTime>
  <Words>2025</Words>
  <Application>Microsoft Office PowerPoint</Application>
  <PresentationFormat>Širokoúhlá obrazovka</PresentationFormat>
  <Paragraphs>165</Paragraphs>
  <Slides>27</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27</vt:i4>
      </vt:variant>
    </vt:vector>
  </HeadingPairs>
  <TitlesOfParts>
    <vt:vector size="31" baseType="lpstr">
      <vt:lpstr>Arial</vt:lpstr>
      <vt:lpstr>Calibri</vt:lpstr>
      <vt:lpstr>Calibri Light</vt:lpstr>
      <vt:lpstr>Motiv Office</vt:lpstr>
      <vt:lpstr>PŘIJÍMACÍ ŘÍZENÍ NA SŠ</vt:lpstr>
      <vt:lpstr>Termíny</vt:lpstr>
      <vt:lpstr>Školní přijímací zkoušky ŠPZ</vt:lpstr>
      <vt:lpstr> Důležitá data</vt:lpstr>
      <vt:lpstr>Kde se budou konat zkoušky? </vt:lpstr>
      <vt:lpstr>Přihláška </vt:lpstr>
      <vt:lpstr>Prezentace aplikace PowerPoint</vt:lpstr>
      <vt:lpstr>ASI VÁS ZAJÍMÁ…</vt:lpstr>
      <vt:lpstr>Výběr škol na přihlášku – prioritizace </vt:lpstr>
      <vt:lpstr>Priorita (pořadí) oborů vzdělání </vt:lpstr>
      <vt:lpstr>Odvolání </vt:lpstr>
      <vt:lpstr>Vzdát se práva na přijetí v 1. kole </vt:lpstr>
      <vt:lpstr>2. kolo PZ</vt:lpstr>
      <vt:lpstr>2.  kolo</vt:lpstr>
      <vt:lpstr>Prezentace aplikace PowerPoint</vt:lpstr>
      <vt:lpstr>Prezentace aplikace PowerPoint</vt:lpstr>
      <vt:lpstr>3. kolo přijímacího řízení</vt:lpstr>
      <vt:lpstr>Způsoby podání přihlášek www.prihlaskynastredni.cz  </vt:lpstr>
      <vt:lpstr>Prezentace aplikace PowerPoint</vt:lpstr>
      <vt:lpstr>1. Elektronická přihláška</vt:lpstr>
      <vt:lpstr> </vt:lpstr>
      <vt:lpstr>Výhody elektronické přihlášky</vt:lpstr>
      <vt:lpstr>2. Výpis ze systému    ZRUŠENO /není potřeba identita/ </vt:lpstr>
      <vt:lpstr>Výhody a nevýhoda ZRUŠENO</vt:lpstr>
      <vt:lpstr>3. Tiskopis </vt:lpstr>
      <vt:lpstr>Potvrzení  od lékaře</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PŘIJÍMACÍ ŘÍZENÍ NA SŠ</dc:title>
  <dc:creator>Dorota Blanka Dujková</dc:creator>
  <cp:lastModifiedBy>Irena Čermáková</cp:lastModifiedBy>
  <cp:revision>39</cp:revision>
  <dcterms:created xsi:type="dcterms:W3CDTF">2024-01-15T18:17:17Z</dcterms:created>
  <dcterms:modified xsi:type="dcterms:W3CDTF">2026-01-27T06:39:31Z</dcterms:modified>
</cp:coreProperties>
</file>